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70" r:id="rId5"/>
    <p:sldId id="258" r:id="rId6"/>
    <p:sldId id="271" r:id="rId7"/>
    <p:sldId id="272" r:id="rId8"/>
    <p:sldId id="273" r:id="rId9"/>
    <p:sldId id="278" r:id="rId10"/>
    <p:sldId id="274" r:id="rId11"/>
    <p:sldId id="279" r:id="rId12"/>
    <p:sldId id="275" r:id="rId13"/>
    <p:sldId id="276" r:id="rId14"/>
    <p:sldId id="277" r:id="rId15"/>
    <p:sldId id="280" r:id="rId16"/>
    <p:sldId id="281" r:id="rId17"/>
    <p:sldId id="282" r:id="rId18"/>
    <p:sldId id="319" r:id="rId19"/>
    <p:sldId id="283" r:id="rId20"/>
    <p:sldId id="284" r:id="rId21"/>
    <p:sldId id="285" r:id="rId22"/>
    <p:sldId id="286" r:id="rId23"/>
    <p:sldId id="287" r:id="rId24"/>
    <p:sldId id="288" r:id="rId25"/>
    <p:sldId id="269" r:id="rId26"/>
    <p:sldId id="266" r:id="rId27"/>
    <p:sldId id="259" r:id="rId28"/>
    <p:sldId id="260" r:id="rId29"/>
    <p:sldId id="261" r:id="rId30"/>
    <p:sldId id="289" r:id="rId31"/>
    <p:sldId id="290" r:id="rId32"/>
    <p:sldId id="291" r:id="rId33"/>
    <p:sldId id="292" r:id="rId34"/>
    <p:sldId id="293" r:id="rId35"/>
    <p:sldId id="318" r:id="rId36"/>
    <p:sldId id="295" r:id="rId37"/>
    <p:sldId id="296" r:id="rId38"/>
    <p:sldId id="297" r:id="rId39"/>
    <p:sldId id="298" r:id="rId40"/>
    <p:sldId id="299" r:id="rId41"/>
    <p:sldId id="300" r:id="rId42"/>
    <p:sldId id="314" r:id="rId43"/>
    <p:sldId id="315" r:id="rId44"/>
    <p:sldId id="316" r:id="rId45"/>
    <p:sldId id="301" r:id="rId46"/>
    <p:sldId id="302" r:id="rId47"/>
    <p:sldId id="303" r:id="rId48"/>
    <p:sldId id="304" r:id="rId49"/>
    <p:sldId id="305" r:id="rId50"/>
    <p:sldId id="262" r:id="rId51"/>
    <p:sldId id="263" r:id="rId52"/>
    <p:sldId id="267" r:id="rId53"/>
    <p:sldId id="306" r:id="rId54"/>
    <p:sldId id="307" r:id="rId55"/>
    <p:sldId id="308" r:id="rId56"/>
    <p:sldId id="309" r:id="rId57"/>
    <p:sldId id="310" r:id="rId58"/>
    <p:sldId id="311" r:id="rId59"/>
    <p:sldId id="294" r:id="rId60"/>
    <p:sldId id="312" r:id="rId61"/>
    <p:sldId id="313" r:id="rId62"/>
    <p:sldId id="26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nde, Priyank M" initials="SPM" lastIdx="1" clrIdx="0">
    <p:extLst>
      <p:ext uri="{19B8F6BF-5375-455C-9EA6-DF929625EA0E}">
        <p15:presenceInfo xmlns:p15="http://schemas.microsoft.com/office/powerpoint/2012/main" userId="S-1-5-21-3430798879-1895790666-773344099-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352FA-3239-414B-9452-7505101D5E0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8BA4707-E729-4ACE-A4DB-08C38716D9E1}">
      <dgm:prSet phldrT="[Text]" custT="1"/>
      <dgm:spPr/>
      <dgm:t>
        <a:bodyPr/>
        <a:lstStyle/>
        <a:p>
          <a:pPr algn="ctr"/>
          <a:r>
            <a:rPr lang="en-US" sz="2400" dirty="0">
              <a:solidFill>
                <a:schemeClr val="tx1"/>
              </a:solidFill>
            </a:rPr>
            <a:t>Data cleaning and pre-processing</a:t>
          </a:r>
        </a:p>
      </dgm:t>
    </dgm:pt>
    <dgm:pt modelId="{ABA23578-9C76-40DA-8BD1-87A364915DB2}" type="parTrans" cxnId="{2D5C9334-9E8E-4FAE-BB9D-112F66926258}">
      <dgm:prSet/>
      <dgm:spPr/>
      <dgm:t>
        <a:bodyPr/>
        <a:lstStyle/>
        <a:p>
          <a:endParaRPr lang="en-US"/>
        </a:p>
      </dgm:t>
    </dgm:pt>
    <dgm:pt modelId="{F20D551A-9F53-4065-93F1-915DC0A5AF4D}" type="sibTrans" cxnId="{2D5C9334-9E8E-4FAE-BB9D-112F66926258}">
      <dgm:prSet/>
      <dgm:spPr/>
      <dgm:t>
        <a:bodyPr/>
        <a:lstStyle/>
        <a:p>
          <a:endParaRPr lang="en-US"/>
        </a:p>
      </dgm:t>
    </dgm:pt>
    <dgm:pt modelId="{335F3680-936E-46D6-ACA5-B139A7350B3F}">
      <dgm:prSet phldrT="[Text]"/>
      <dgm:spPr/>
      <dgm:t>
        <a:bodyPr/>
        <a:lstStyle/>
        <a:p>
          <a:pPr algn="ctr"/>
          <a:r>
            <a:rPr lang="en-US" dirty="0">
              <a:solidFill>
                <a:schemeClr val="tx1"/>
              </a:solidFill>
            </a:rPr>
            <a:t>Data Visualization</a:t>
          </a:r>
        </a:p>
      </dgm:t>
    </dgm:pt>
    <dgm:pt modelId="{ABB0523D-5C16-4153-8075-324F2703D346}" type="parTrans" cxnId="{17AB5E41-46CF-422C-96EB-5ED22DFD77B3}">
      <dgm:prSet/>
      <dgm:spPr/>
      <dgm:t>
        <a:bodyPr/>
        <a:lstStyle/>
        <a:p>
          <a:endParaRPr lang="en-US"/>
        </a:p>
      </dgm:t>
    </dgm:pt>
    <dgm:pt modelId="{59367F2D-6B6A-4B7D-BDC7-E977A54293DD}" type="sibTrans" cxnId="{17AB5E41-46CF-422C-96EB-5ED22DFD77B3}">
      <dgm:prSet/>
      <dgm:spPr/>
      <dgm:t>
        <a:bodyPr/>
        <a:lstStyle/>
        <a:p>
          <a:endParaRPr lang="en-US"/>
        </a:p>
      </dgm:t>
    </dgm:pt>
    <dgm:pt modelId="{7D6EDB18-4BAA-44FA-83EB-526B0E3126D2}">
      <dgm:prSet phldrT="[Text]"/>
      <dgm:spPr/>
      <dgm:t>
        <a:bodyPr/>
        <a:lstStyle/>
        <a:p>
          <a:pPr algn="ctr"/>
          <a:r>
            <a:rPr lang="en-US" dirty="0">
              <a:solidFill>
                <a:schemeClr val="tx1"/>
              </a:solidFill>
            </a:rPr>
            <a:t>Data Modeling</a:t>
          </a:r>
        </a:p>
      </dgm:t>
    </dgm:pt>
    <dgm:pt modelId="{FE2C5788-330A-4CD8-9392-2810C2B7D9AF}" type="parTrans" cxnId="{E016E983-E29E-44E4-9840-38D25FFEC475}">
      <dgm:prSet/>
      <dgm:spPr/>
      <dgm:t>
        <a:bodyPr/>
        <a:lstStyle/>
        <a:p>
          <a:endParaRPr lang="en-US"/>
        </a:p>
      </dgm:t>
    </dgm:pt>
    <dgm:pt modelId="{8A3557E5-8334-4516-8995-33CFC1D6E99F}" type="sibTrans" cxnId="{E016E983-E29E-44E4-9840-38D25FFEC475}">
      <dgm:prSet/>
      <dgm:spPr/>
      <dgm:t>
        <a:bodyPr/>
        <a:lstStyle/>
        <a:p>
          <a:endParaRPr lang="en-US"/>
        </a:p>
      </dgm:t>
    </dgm:pt>
    <dgm:pt modelId="{936E05AA-A1DD-4CDA-AC26-014D7DB1B799}" type="pres">
      <dgm:prSet presAssocID="{152352FA-3239-414B-9452-7505101D5E03}" presName="outerComposite" presStyleCnt="0">
        <dgm:presLayoutVars>
          <dgm:chMax val="5"/>
          <dgm:dir/>
          <dgm:resizeHandles val="exact"/>
        </dgm:presLayoutVars>
      </dgm:prSet>
      <dgm:spPr/>
    </dgm:pt>
    <dgm:pt modelId="{4F4C8F1A-42D8-45FF-BC64-CD2BC10B5154}" type="pres">
      <dgm:prSet presAssocID="{152352FA-3239-414B-9452-7505101D5E03}" presName="dummyMaxCanvas" presStyleCnt="0">
        <dgm:presLayoutVars/>
      </dgm:prSet>
      <dgm:spPr/>
    </dgm:pt>
    <dgm:pt modelId="{0FDF3C46-8925-47D6-9C8C-A60215AC0446}" type="pres">
      <dgm:prSet presAssocID="{152352FA-3239-414B-9452-7505101D5E03}" presName="ThreeNodes_1" presStyleLbl="node1" presStyleIdx="0" presStyleCnt="3" custScaleY="62473" custLinFactNeighborX="13340" custLinFactNeighborY="-187">
        <dgm:presLayoutVars>
          <dgm:bulletEnabled val="1"/>
        </dgm:presLayoutVars>
      </dgm:prSet>
      <dgm:spPr/>
    </dgm:pt>
    <dgm:pt modelId="{4D0F0B35-A178-41ED-A162-88342FBBB408}" type="pres">
      <dgm:prSet presAssocID="{152352FA-3239-414B-9452-7505101D5E03}" presName="ThreeNodes_2" presStyleLbl="node1" presStyleIdx="1" presStyleCnt="3" custScaleY="55783" custLinFactNeighborX="4020" custLinFactNeighborY="9735">
        <dgm:presLayoutVars>
          <dgm:bulletEnabled val="1"/>
        </dgm:presLayoutVars>
      </dgm:prSet>
      <dgm:spPr/>
    </dgm:pt>
    <dgm:pt modelId="{19A573EC-CEE2-4623-AB48-3416C663E5AE}" type="pres">
      <dgm:prSet presAssocID="{152352FA-3239-414B-9452-7505101D5E03}" presName="ThreeNodes_3" presStyleLbl="node1" presStyleIdx="2" presStyleCnt="3" custAng="0" custScaleY="45454" custLinFactNeighborX="-3811" custLinFactNeighborY="3042">
        <dgm:presLayoutVars>
          <dgm:bulletEnabled val="1"/>
        </dgm:presLayoutVars>
      </dgm:prSet>
      <dgm:spPr/>
    </dgm:pt>
    <dgm:pt modelId="{750D03AE-6D6C-40C3-8262-5A9ACA37BE1C}" type="pres">
      <dgm:prSet presAssocID="{152352FA-3239-414B-9452-7505101D5E03}" presName="ThreeConn_1-2" presStyleLbl="fgAccFollowNode1" presStyleIdx="0" presStyleCnt="2" custFlipHor="1" custScaleX="44131" custScaleY="35757" custLinFactX="-40468" custLinFactNeighborX="-100000" custLinFactNeighborY="12416">
        <dgm:presLayoutVars>
          <dgm:bulletEnabled val="1"/>
        </dgm:presLayoutVars>
      </dgm:prSet>
      <dgm:spPr/>
    </dgm:pt>
    <dgm:pt modelId="{4565AC12-FC72-4F6D-B6CC-E5F3F4B8BFA7}" type="pres">
      <dgm:prSet presAssocID="{152352FA-3239-414B-9452-7505101D5E03}" presName="ThreeConn_2-3" presStyleLbl="fgAccFollowNode1" presStyleIdx="1" presStyleCnt="2" custAng="0" custFlipVert="0" custFlipHor="1" custScaleX="42766" custScaleY="39076" custLinFactX="-86703" custLinFactNeighborX="-100000" custLinFactNeighborY="16748">
        <dgm:presLayoutVars>
          <dgm:bulletEnabled val="1"/>
        </dgm:presLayoutVars>
      </dgm:prSet>
      <dgm:spPr/>
    </dgm:pt>
    <dgm:pt modelId="{AA4069EF-E0E7-4D52-8DD1-3B08E70CF4E2}" type="pres">
      <dgm:prSet presAssocID="{152352FA-3239-414B-9452-7505101D5E03}" presName="ThreeNodes_1_text" presStyleLbl="node1" presStyleIdx="2" presStyleCnt="3">
        <dgm:presLayoutVars>
          <dgm:bulletEnabled val="1"/>
        </dgm:presLayoutVars>
      </dgm:prSet>
      <dgm:spPr/>
    </dgm:pt>
    <dgm:pt modelId="{DD0373E7-A481-4063-A14B-7AF3509EE818}" type="pres">
      <dgm:prSet presAssocID="{152352FA-3239-414B-9452-7505101D5E03}" presName="ThreeNodes_2_text" presStyleLbl="node1" presStyleIdx="2" presStyleCnt="3">
        <dgm:presLayoutVars>
          <dgm:bulletEnabled val="1"/>
        </dgm:presLayoutVars>
      </dgm:prSet>
      <dgm:spPr/>
    </dgm:pt>
    <dgm:pt modelId="{F53C1C64-9206-446E-88B4-E9B3B2CC7060}" type="pres">
      <dgm:prSet presAssocID="{152352FA-3239-414B-9452-7505101D5E03}" presName="ThreeNodes_3_text" presStyleLbl="node1" presStyleIdx="2" presStyleCnt="3">
        <dgm:presLayoutVars>
          <dgm:bulletEnabled val="1"/>
        </dgm:presLayoutVars>
      </dgm:prSet>
      <dgm:spPr/>
    </dgm:pt>
  </dgm:ptLst>
  <dgm:cxnLst>
    <dgm:cxn modelId="{28EAC923-E5BE-498F-8055-AE429184916D}" type="presOf" srcId="{7D6EDB18-4BAA-44FA-83EB-526B0E3126D2}" destId="{F53C1C64-9206-446E-88B4-E9B3B2CC7060}" srcOrd="1" destOrd="0" presId="urn:microsoft.com/office/officeart/2005/8/layout/vProcess5"/>
    <dgm:cxn modelId="{A34AB72B-5E13-48C7-8962-85ECDF1C8492}" type="presOf" srcId="{98BA4707-E729-4ACE-A4DB-08C38716D9E1}" destId="{0FDF3C46-8925-47D6-9C8C-A60215AC0446}" srcOrd="0" destOrd="0" presId="urn:microsoft.com/office/officeart/2005/8/layout/vProcess5"/>
    <dgm:cxn modelId="{2D5C9334-9E8E-4FAE-BB9D-112F66926258}" srcId="{152352FA-3239-414B-9452-7505101D5E03}" destId="{98BA4707-E729-4ACE-A4DB-08C38716D9E1}" srcOrd="0" destOrd="0" parTransId="{ABA23578-9C76-40DA-8BD1-87A364915DB2}" sibTransId="{F20D551A-9F53-4065-93F1-915DC0A5AF4D}"/>
    <dgm:cxn modelId="{17AB5E41-46CF-422C-96EB-5ED22DFD77B3}" srcId="{152352FA-3239-414B-9452-7505101D5E03}" destId="{335F3680-936E-46D6-ACA5-B139A7350B3F}" srcOrd="1" destOrd="0" parTransId="{ABB0523D-5C16-4153-8075-324F2703D346}" sibTransId="{59367F2D-6B6A-4B7D-BDC7-E977A54293DD}"/>
    <dgm:cxn modelId="{DA435C46-CA1E-4121-A975-5F61B708B226}" type="presOf" srcId="{335F3680-936E-46D6-ACA5-B139A7350B3F}" destId="{4D0F0B35-A178-41ED-A162-88342FBBB408}" srcOrd="0" destOrd="0" presId="urn:microsoft.com/office/officeart/2005/8/layout/vProcess5"/>
    <dgm:cxn modelId="{53F97172-FC6B-47EA-88FD-B0A273820964}" type="presOf" srcId="{7D6EDB18-4BAA-44FA-83EB-526B0E3126D2}" destId="{19A573EC-CEE2-4623-AB48-3416C663E5AE}" srcOrd="0" destOrd="0" presId="urn:microsoft.com/office/officeart/2005/8/layout/vProcess5"/>
    <dgm:cxn modelId="{EA1F2853-3005-413A-97FB-92AC8C31DBC1}" type="presOf" srcId="{98BA4707-E729-4ACE-A4DB-08C38716D9E1}" destId="{AA4069EF-E0E7-4D52-8DD1-3B08E70CF4E2}" srcOrd="1" destOrd="0" presId="urn:microsoft.com/office/officeart/2005/8/layout/vProcess5"/>
    <dgm:cxn modelId="{E016E983-E29E-44E4-9840-38D25FFEC475}" srcId="{152352FA-3239-414B-9452-7505101D5E03}" destId="{7D6EDB18-4BAA-44FA-83EB-526B0E3126D2}" srcOrd="2" destOrd="0" parTransId="{FE2C5788-330A-4CD8-9392-2810C2B7D9AF}" sibTransId="{8A3557E5-8334-4516-8995-33CFC1D6E99F}"/>
    <dgm:cxn modelId="{276B729C-5001-4D87-A85A-119C1BA7DB29}" type="presOf" srcId="{59367F2D-6B6A-4B7D-BDC7-E977A54293DD}" destId="{4565AC12-FC72-4F6D-B6CC-E5F3F4B8BFA7}" srcOrd="0" destOrd="0" presId="urn:microsoft.com/office/officeart/2005/8/layout/vProcess5"/>
    <dgm:cxn modelId="{A0AD44BC-E0C1-45D4-A381-96E0531F740E}" type="presOf" srcId="{335F3680-936E-46D6-ACA5-B139A7350B3F}" destId="{DD0373E7-A481-4063-A14B-7AF3509EE818}" srcOrd="1" destOrd="0" presId="urn:microsoft.com/office/officeart/2005/8/layout/vProcess5"/>
    <dgm:cxn modelId="{697715C7-B56C-4E82-94E9-88CED705E72A}" type="presOf" srcId="{F20D551A-9F53-4065-93F1-915DC0A5AF4D}" destId="{750D03AE-6D6C-40C3-8262-5A9ACA37BE1C}" srcOrd="0" destOrd="0" presId="urn:microsoft.com/office/officeart/2005/8/layout/vProcess5"/>
    <dgm:cxn modelId="{8CA218ED-0D35-496C-9A5E-A2186BBB8D46}" type="presOf" srcId="{152352FA-3239-414B-9452-7505101D5E03}" destId="{936E05AA-A1DD-4CDA-AC26-014D7DB1B799}" srcOrd="0" destOrd="0" presId="urn:microsoft.com/office/officeart/2005/8/layout/vProcess5"/>
    <dgm:cxn modelId="{2E60DC49-8CBF-4B70-80E6-D35C9DF08394}" type="presParOf" srcId="{936E05AA-A1DD-4CDA-AC26-014D7DB1B799}" destId="{4F4C8F1A-42D8-45FF-BC64-CD2BC10B5154}" srcOrd="0" destOrd="0" presId="urn:microsoft.com/office/officeart/2005/8/layout/vProcess5"/>
    <dgm:cxn modelId="{5EC78DF3-E62C-48DA-94F2-2D1E33704A4D}" type="presParOf" srcId="{936E05AA-A1DD-4CDA-AC26-014D7DB1B799}" destId="{0FDF3C46-8925-47D6-9C8C-A60215AC0446}" srcOrd="1" destOrd="0" presId="urn:microsoft.com/office/officeart/2005/8/layout/vProcess5"/>
    <dgm:cxn modelId="{74C0D4E6-BA38-454D-9696-30816CA0F712}" type="presParOf" srcId="{936E05AA-A1DD-4CDA-AC26-014D7DB1B799}" destId="{4D0F0B35-A178-41ED-A162-88342FBBB408}" srcOrd="2" destOrd="0" presId="urn:microsoft.com/office/officeart/2005/8/layout/vProcess5"/>
    <dgm:cxn modelId="{9249C4F1-6936-44CF-9BBE-F3AFFE583E5E}" type="presParOf" srcId="{936E05AA-A1DD-4CDA-AC26-014D7DB1B799}" destId="{19A573EC-CEE2-4623-AB48-3416C663E5AE}" srcOrd="3" destOrd="0" presId="urn:microsoft.com/office/officeart/2005/8/layout/vProcess5"/>
    <dgm:cxn modelId="{21F1FE45-7122-41BC-9017-3BA7C33DDB37}" type="presParOf" srcId="{936E05AA-A1DD-4CDA-AC26-014D7DB1B799}" destId="{750D03AE-6D6C-40C3-8262-5A9ACA37BE1C}" srcOrd="4" destOrd="0" presId="urn:microsoft.com/office/officeart/2005/8/layout/vProcess5"/>
    <dgm:cxn modelId="{1A7A0B11-6B16-45CB-B7B9-3B82BA8C95C1}" type="presParOf" srcId="{936E05AA-A1DD-4CDA-AC26-014D7DB1B799}" destId="{4565AC12-FC72-4F6D-B6CC-E5F3F4B8BFA7}" srcOrd="5" destOrd="0" presId="urn:microsoft.com/office/officeart/2005/8/layout/vProcess5"/>
    <dgm:cxn modelId="{CB894AB8-3EB0-4724-A21F-988A27617AFC}" type="presParOf" srcId="{936E05AA-A1DD-4CDA-AC26-014D7DB1B799}" destId="{AA4069EF-E0E7-4D52-8DD1-3B08E70CF4E2}" srcOrd="6" destOrd="0" presId="urn:microsoft.com/office/officeart/2005/8/layout/vProcess5"/>
    <dgm:cxn modelId="{844E21BE-1DEE-448E-93E0-4005C74CB007}" type="presParOf" srcId="{936E05AA-A1DD-4CDA-AC26-014D7DB1B799}" destId="{DD0373E7-A481-4063-A14B-7AF3509EE818}" srcOrd="7" destOrd="0" presId="urn:microsoft.com/office/officeart/2005/8/layout/vProcess5"/>
    <dgm:cxn modelId="{A2F4A518-D3A6-4099-9EE3-C0050897D63D}" type="presParOf" srcId="{936E05AA-A1DD-4CDA-AC26-014D7DB1B799}" destId="{F53C1C64-9206-446E-88B4-E9B3B2CC706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F3C46-8925-47D6-9C8C-A60215AC0446}">
      <dsp:nvSpPr>
        <dsp:cNvPr id="0" name=""/>
        <dsp:cNvSpPr/>
      </dsp:nvSpPr>
      <dsp:spPr>
        <a:xfrm>
          <a:off x="708866" y="301773"/>
          <a:ext cx="5313838" cy="101486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Data cleaning and pre-processing</a:t>
          </a:r>
        </a:p>
      </dsp:txBody>
      <dsp:txXfrm>
        <a:off x="738590" y="331497"/>
        <a:ext cx="3596600" cy="955418"/>
      </dsp:txXfrm>
    </dsp:sp>
    <dsp:sp modelId="{4D0F0B35-A178-41ED-A162-88342FBBB408}">
      <dsp:nvSpPr>
        <dsp:cNvPr id="0" name=""/>
        <dsp:cNvSpPr/>
      </dsp:nvSpPr>
      <dsp:spPr>
        <a:xfrm>
          <a:off x="682484" y="2412530"/>
          <a:ext cx="5313838" cy="90618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Data Visualization</a:t>
          </a:r>
        </a:p>
      </dsp:txBody>
      <dsp:txXfrm>
        <a:off x="709025" y="2439071"/>
        <a:ext cx="3735971" cy="853106"/>
      </dsp:txXfrm>
    </dsp:sp>
    <dsp:sp modelId="{19A573EC-CEE2-4623-AB48-3416C663E5AE}">
      <dsp:nvSpPr>
        <dsp:cNvPr id="0" name=""/>
        <dsp:cNvSpPr/>
      </dsp:nvSpPr>
      <dsp:spPr>
        <a:xfrm>
          <a:off x="735225" y="4282937"/>
          <a:ext cx="5313838" cy="73839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Data Modeling</a:t>
          </a:r>
        </a:p>
      </dsp:txBody>
      <dsp:txXfrm>
        <a:off x="756852" y="4304564"/>
        <a:ext cx="3745799" cy="695141"/>
      </dsp:txXfrm>
    </dsp:sp>
    <dsp:sp modelId="{750D03AE-6D6C-40C3-8262-5A9ACA37BE1C}">
      <dsp:nvSpPr>
        <dsp:cNvPr id="0" name=""/>
        <dsp:cNvSpPr/>
      </dsp:nvSpPr>
      <dsp:spPr>
        <a:xfrm flipH="1">
          <a:off x="3069660" y="1702183"/>
          <a:ext cx="465986" cy="377564"/>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174507" y="1702183"/>
        <a:ext cx="256292" cy="284117"/>
      </dsp:txXfrm>
    </dsp:sp>
    <dsp:sp modelId="{4565AC12-FC72-4F6D-B6CC-E5F3F4B8BFA7}">
      <dsp:nvSpPr>
        <dsp:cNvPr id="0" name=""/>
        <dsp:cNvSpPr/>
      </dsp:nvSpPr>
      <dsp:spPr>
        <a:xfrm flipH="1">
          <a:off x="3057531" y="3614809"/>
          <a:ext cx="451573" cy="412610"/>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159135" y="3614809"/>
        <a:ext cx="248365" cy="3104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a:pPr/>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a:pPr/>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a:pPr/>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a:pPr/>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a:pPr/>
              <a:t>4/22/2019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a:pPr/>
              <a:t>4/22/2019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ata.world/data-society/imdb-5000-movie-datase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www.the-numbers.com/marke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www.the-numbers.com/movies/records/budgets.php"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8EB1-C80A-4917-8CBA-82128429AD81}"/>
              </a:ext>
            </a:extLst>
          </p:cNvPr>
          <p:cNvSpPr>
            <a:spLocks noGrp="1"/>
          </p:cNvSpPr>
          <p:nvPr>
            <p:ph type="ctrTitle"/>
          </p:nvPr>
        </p:nvSpPr>
        <p:spPr>
          <a:xfrm>
            <a:off x="810001" y="834887"/>
            <a:ext cx="10572000" cy="2968487"/>
          </a:xfrm>
        </p:spPr>
        <p:txBody>
          <a:bodyPr/>
          <a:lstStyle/>
          <a:p>
            <a:br>
              <a:rPr lang="en-US" u="sng"/>
            </a:br>
            <a:br>
              <a:rPr lang="en-US" u="sng"/>
            </a:br>
            <a:r>
              <a:rPr lang="en-IN" u="sng" err="1"/>
              <a:t>BUAN</a:t>
            </a:r>
            <a:r>
              <a:rPr lang="en-IN" u="sng"/>
              <a:t> 6356 Project Report</a:t>
            </a:r>
            <a:br>
              <a:rPr lang="en-US"/>
            </a:br>
            <a:endParaRPr lang="en-US"/>
          </a:p>
        </p:txBody>
      </p:sp>
      <p:sp>
        <p:nvSpPr>
          <p:cNvPr id="3" name="Subtitle 2">
            <a:extLst>
              <a:ext uri="{FF2B5EF4-FFF2-40B4-BE49-F238E27FC236}">
                <a16:creationId xmlns:a16="http://schemas.microsoft.com/office/drawing/2014/main" id="{8F3CD51C-282C-4FAB-8BFE-BEC9F40C3E72}"/>
              </a:ext>
            </a:extLst>
          </p:cNvPr>
          <p:cNvSpPr>
            <a:spLocks noGrp="1"/>
          </p:cNvSpPr>
          <p:nvPr>
            <p:ph type="subTitle" idx="1"/>
          </p:nvPr>
        </p:nvSpPr>
        <p:spPr/>
        <p:txBody>
          <a:bodyPr>
            <a:normAutofit/>
          </a:bodyPr>
          <a:lstStyle/>
          <a:p>
            <a:r>
              <a:rPr lang="en-US"/>
              <a:t>Term Project Report - GROUP 13</a:t>
            </a:r>
          </a:p>
        </p:txBody>
      </p:sp>
    </p:spTree>
    <p:extLst>
      <p:ext uri="{BB962C8B-B14F-4D97-AF65-F5344CB8AC3E}">
        <p14:creationId xmlns:p14="http://schemas.microsoft.com/office/powerpoint/2010/main" val="90261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3DF-F943-4CCD-AAFC-5F58158B636B}"/>
              </a:ext>
            </a:extLst>
          </p:cNvPr>
          <p:cNvSpPr>
            <a:spLocks noGrp="1"/>
          </p:cNvSpPr>
          <p:nvPr>
            <p:ph type="title"/>
          </p:nvPr>
        </p:nvSpPr>
        <p:spPr>
          <a:xfrm>
            <a:off x="2245522" y="447188"/>
            <a:ext cx="7700954" cy="970450"/>
          </a:xfrm>
        </p:spPr>
        <p:txBody>
          <a:bodyPr/>
          <a:lstStyle/>
          <a:p>
            <a:r>
              <a:rPr lang="en-US" dirty="0"/>
              <a:t>2.</a:t>
            </a:r>
            <a:r>
              <a:rPr lang="en-US" i="1" dirty="0"/>
              <a:t> </a:t>
            </a:r>
            <a:r>
              <a:rPr lang="en-US" i="1" u="sng" dirty="0"/>
              <a:t>Bargaining power of buyers</a:t>
            </a:r>
            <a:r>
              <a:rPr lang="en-US" u="sng" dirty="0"/>
              <a:t> </a:t>
            </a:r>
          </a:p>
        </p:txBody>
      </p:sp>
      <p:sp>
        <p:nvSpPr>
          <p:cNvPr id="5" name="Content Placeholder 4">
            <a:extLst>
              <a:ext uri="{FF2B5EF4-FFF2-40B4-BE49-F238E27FC236}">
                <a16:creationId xmlns:a16="http://schemas.microsoft.com/office/drawing/2014/main" id="{E1CF81F9-5106-40A9-BAAF-98FFFE7325DC}"/>
              </a:ext>
            </a:extLst>
          </p:cNvPr>
          <p:cNvSpPr>
            <a:spLocks noGrp="1"/>
          </p:cNvSpPr>
          <p:nvPr>
            <p:ph idx="1"/>
          </p:nvPr>
        </p:nvSpPr>
        <p:spPr/>
        <p:txBody>
          <a:bodyPr/>
          <a:lstStyle/>
          <a:p>
            <a:r>
              <a:rPr lang="en-US" sz="2800" b="1" i="1"/>
              <a:t>Bargaining power of buyers</a:t>
            </a:r>
            <a:r>
              <a:rPr lang="en-US" sz="2800" b="1"/>
              <a:t> </a:t>
            </a:r>
            <a:r>
              <a:rPr lang="en-US" sz="2800"/>
              <a:t>is immense as there are no switching costs for the customers of Warner Bros. </a:t>
            </a:r>
          </a:p>
          <a:p>
            <a:r>
              <a:rPr lang="en-US" sz="2800"/>
              <a:t>Buyer bargaining power is also fuelled by abundance of offers in films and manufacturing industry.</a:t>
            </a:r>
          </a:p>
          <a:p>
            <a:endParaRPr lang="en-US"/>
          </a:p>
        </p:txBody>
      </p:sp>
    </p:spTree>
    <p:extLst>
      <p:ext uri="{BB962C8B-B14F-4D97-AF65-F5344CB8AC3E}">
        <p14:creationId xmlns:p14="http://schemas.microsoft.com/office/powerpoint/2010/main" val="384156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58C707-AA1B-4BF9-A7D9-281AC63FE7A5}"/>
              </a:ext>
            </a:extLst>
          </p:cNvPr>
          <p:cNvSpPr>
            <a:spLocks noGrp="1"/>
          </p:cNvSpPr>
          <p:nvPr>
            <p:ph type="title"/>
          </p:nvPr>
        </p:nvSpPr>
        <p:spPr>
          <a:xfrm>
            <a:off x="596396" y="2043480"/>
            <a:ext cx="3444211" cy="2182690"/>
          </a:xfrm>
        </p:spPr>
        <p:txBody>
          <a:bodyPr vert="horz" lIns="91440" tIns="45720" rIns="91440" bIns="45720" rtlCol="0" anchor="t">
            <a:normAutofit/>
          </a:bodyPr>
          <a:lstStyle/>
          <a:p>
            <a:pPr algn="ctr"/>
            <a:r>
              <a:rPr lang="en-US" sz="4400" dirty="0"/>
              <a:t>1. </a:t>
            </a:r>
            <a:r>
              <a:rPr lang="en-US" sz="4400" u="sng" dirty="0"/>
              <a:t>Threat of </a:t>
            </a:r>
            <a:br>
              <a:rPr lang="en-US" sz="4400" u="sng" dirty="0"/>
            </a:br>
            <a:r>
              <a:rPr lang="en-US" sz="4400" u="sng" dirty="0"/>
              <a:t>Substitute Products</a:t>
            </a:r>
          </a:p>
        </p:txBody>
      </p:sp>
      <p:pic>
        <p:nvPicPr>
          <p:cNvPr id="12" name="Content Placeholder 8">
            <a:extLst>
              <a:ext uri="{FF2B5EF4-FFF2-40B4-BE49-F238E27FC236}">
                <a16:creationId xmlns:a16="http://schemas.microsoft.com/office/drawing/2014/main" id="{5DB8067C-7E21-43BF-803F-A9BA3FCB412D}"/>
              </a:ext>
            </a:extLst>
          </p:cNvPr>
          <p:cNvPicPr>
            <a:picLocks noGrp="1" noChangeAspect="1"/>
          </p:cNvPicPr>
          <p:nvPr>
            <p:ph sz="half" idx="1"/>
          </p:nvPr>
        </p:nvPicPr>
        <p:blipFill>
          <a:blip r:embed="rId3"/>
          <a:stretch>
            <a:fillRect/>
          </a:stretch>
        </p:blipFill>
        <p:spPr>
          <a:xfrm>
            <a:off x="5327542" y="1523009"/>
            <a:ext cx="6268062" cy="418393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529006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654C-003A-4125-9B60-A2E502E66BFC}"/>
              </a:ext>
            </a:extLst>
          </p:cNvPr>
          <p:cNvSpPr>
            <a:spLocks noGrp="1"/>
          </p:cNvSpPr>
          <p:nvPr>
            <p:ph type="title" idx="4294967295"/>
          </p:nvPr>
        </p:nvSpPr>
        <p:spPr>
          <a:xfrm>
            <a:off x="0" y="447675"/>
            <a:ext cx="12084148" cy="6107870"/>
          </a:xfrm>
        </p:spPr>
        <p:txBody>
          <a:bodyPr/>
          <a:lstStyle/>
          <a:p>
            <a:r>
              <a:rPr lang="en-US"/>
              <a:t> </a:t>
            </a:r>
          </a:p>
        </p:txBody>
      </p:sp>
      <p:sp>
        <p:nvSpPr>
          <p:cNvPr id="5" name="Rectangle 4">
            <a:extLst>
              <a:ext uri="{FF2B5EF4-FFF2-40B4-BE49-F238E27FC236}">
                <a16:creationId xmlns:a16="http://schemas.microsoft.com/office/drawing/2014/main" id="{B558DF9F-75C8-4F0C-BEAB-E2BC7B206DF2}"/>
              </a:ext>
            </a:extLst>
          </p:cNvPr>
          <p:cNvSpPr/>
          <p:nvPr/>
        </p:nvSpPr>
        <p:spPr>
          <a:xfrm>
            <a:off x="107852" y="1961467"/>
            <a:ext cx="11661914" cy="2677656"/>
          </a:xfrm>
          <a:prstGeom prst="rect">
            <a:avLst/>
          </a:prstGeom>
        </p:spPr>
        <p:txBody>
          <a:bodyPr wrap="square">
            <a:spAutoFit/>
          </a:bodyPr>
          <a:lstStyle/>
          <a:p>
            <a:pPr algn="just" fontAlgn="base"/>
            <a:r>
              <a:rPr lang="en-US" sz="2800" b="1" i="1" dirty="0">
                <a:latin typeface="inherit"/>
                <a:ea typeface="Times New Roman" panose="02020603050405020304" pitchFamily="18" charset="0"/>
              </a:rPr>
              <a:t>Threat of substitute products</a:t>
            </a:r>
            <a:r>
              <a:rPr lang="en-US" sz="2800" b="1" dirty="0">
                <a:latin typeface="inherit"/>
                <a:ea typeface="Times New Roman" panose="02020603050405020304" pitchFamily="18" charset="0"/>
              </a:rPr>
              <a:t> </a:t>
            </a:r>
            <a:r>
              <a:rPr lang="en-US" sz="2800" dirty="0">
                <a:latin typeface="Georgia" panose="02040502050405020303" pitchFamily="18" charset="0"/>
                <a:ea typeface="Times New Roman" panose="02020603050405020304" pitchFamily="18" charset="0"/>
              </a:rPr>
              <a:t>for movies are immense in the current era as there are variety of formats in videos now due to the rise of internet.</a:t>
            </a:r>
          </a:p>
          <a:p>
            <a:pPr algn="just" fontAlgn="base"/>
            <a:r>
              <a:rPr lang="en-US" sz="2800" dirty="0">
                <a:effectLst/>
                <a:latin typeface="Georgia" panose="02040502050405020303" pitchFamily="18" charset="0"/>
                <a:ea typeface="Times New Roman" panose="02020603050405020304" pitchFamily="18" charset="0"/>
              </a:rPr>
              <a:t>For instance, there are </a:t>
            </a:r>
            <a:r>
              <a:rPr lang="en-US" sz="2800" dirty="0">
                <a:latin typeface="Georgia" panose="02040502050405020303" pitchFamily="18" charset="0"/>
                <a:ea typeface="Times New Roman" panose="02020603050405020304" pitchFamily="18" charset="0"/>
              </a:rPr>
              <a:t>television</a:t>
            </a:r>
            <a:r>
              <a:rPr lang="en-US" sz="2800" dirty="0">
                <a:effectLst/>
                <a:latin typeface="Georgia" panose="02040502050405020303" pitchFamily="18" charset="0"/>
                <a:ea typeface="Times New Roman" panose="02020603050405020304" pitchFamily="18" charset="0"/>
              </a:rPr>
              <a:t> shows which span across several seasons in contrast to movies that last for 3 hours on average.</a:t>
            </a:r>
          </a:p>
          <a:p>
            <a:pPr algn="just" fontAlgn="base"/>
            <a:r>
              <a:rPr lang="en-US" sz="2800" dirty="0">
                <a:latin typeface="Georgia" panose="02040502050405020303" pitchFamily="18" charset="0"/>
                <a:ea typeface="Times New Roman" panose="02020603050405020304" pitchFamily="18" charset="0"/>
              </a:rPr>
              <a:t>Rise of streaming services has Lead to mushrooming of various formats of videos which compete on the same ground as movies.</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32641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301D-CE65-4A2C-BA70-2A5A883A8D47}"/>
              </a:ext>
            </a:extLst>
          </p:cNvPr>
          <p:cNvSpPr>
            <a:spLocks noGrp="1"/>
          </p:cNvSpPr>
          <p:nvPr>
            <p:ph type="title"/>
          </p:nvPr>
        </p:nvSpPr>
        <p:spPr>
          <a:xfrm>
            <a:off x="1999337" y="429603"/>
            <a:ext cx="8193323" cy="970450"/>
          </a:xfrm>
        </p:spPr>
        <p:txBody>
          <a:bodyPr/>
          <a:lstStyle/>
          <a:p>
            <a:r>
              <a:rPr lang="en-US" i="1" dirty="0"/>
              <a:t>4. </a:t>
            </a:r>
            <a:r>
              <a:rPr lang="en-US" i="1" u="sng" dirty="0"/>
              <a:t>Bargaining power of suppliers</a:t>
            </a:r>
            <a:r>
              <a:rPr lang="en-US" i="1" dirty="0"/>
              <a:t> </a:t>
            </a:r>
            <a:endParaRPr lang="en-US" dirty="0"/>
          </a:p>
        </p:txBody>
      </p:sp>
      <p:sp>
        <p:nvSpPr>
          <p:cNvPr id="5" name="Content Placeholder 4">
            <a:extLst>
              <a:ext uri="{FF2B5EF4-FFF2-40B4-BE49-F238E27FC236}">
                <a16:creationId xmlns:a16="http://schemas.microsoft.com/office/drawing/2014/main" id="{5C1D0C62-091F-4406-81AB-957F4B98B3B7}"/>
              </a:ext>
            </a:extLst>
          </p:cNvPr>
          <p:cNvSpPr>
            <a:spLocks noGrp="1"/>
          </p:cNvSpPr>
          <p:nvPr>
            <p:ph idx="1"/>
          </p:nvPr>
        </p:nvSpPr>
        <p:spPr>
          <a:xfrm>
            <a:off x="818711" y="2433302"/>
            <a:ext cx="10554574" cy="3636511"/>
          </a:xfrm>
        </p:spPr>
        <p:txBody>
          <a:bodyPr/>
          <a:lstStyle/>
          <a:p>
            <a:pPr fontAlgn="base"/>
            <a:r>
              <a:rPr lang="en-US" sz="2400" b="1" i="1" dirty="0"/>
              <a:t>Bargaining power of suppliers</a:t>
            </a:r>
            <a:r>
              <a:rPr lang="en-US" sz="2400" i="1" dirty="0"/>
              <a:t> </a:t>
            </a:r>
            <a:r>
              <a:rPr lang="en-US" sz="2400" dirty="0"/>
              <a:t>is greater in films and entertainment industry compared to many other industries. Due to the unique nature of this industry famous actors can be classified as suppliers at the same time as serving as human resources</a:t>
            </a:r>
          </a:p>
          <a:p>
            <a:pPr fontAlgn="base"/>
            <a:r>
              <a:rPr lang="en-US" sz="2400" b="1" dirty="0"/>
              <a:t>According to this approach,</a:t>
            </a:r>
            <a:r>
              <a:rPr lang="en-US" sz="2400" dirty="0"/>
              <a:t> the success of sequels of famous Warner Bros. franchises such as Lord of the Rings, Batman, Harry Potter and Hangover is possible only through attracting A-list actors and actresses who have great bargaining power.</a:t>
            </a:r>
          </a:p>
          <a:p>
            <a:endParaRPr lang="en-US" dirty="0"/>
          </a:p>
        </p:txBody>
      </p:sp>
    </p:spTree>
    <p:extLst>
      <p:ext uri="{BB962C8B-B14F-4D97-AF65-F5344CB8AC3E}">
        <p14:creationId xmlns:p14="http://schemas.microsoft.com/office/powerpoint/2010/main" val="237760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3051-709A-463A-B942-BE855C9681B6}"/>
              </a:ext>
            </a:extLst>
          </p:cNvPr>
          <p:cNvSpPr>
            <a:spLocks noGrp="1"/>
          </p:cNvSpPr>
          <p:nvPr>
            <p:ph type="title"/>
          </p:nvPr>
        </p:nvSpPr>
        <p:spPr>
          <a:xfrm>
            <a:off x="1361895" y="420811"/>
            <a:ext cx="9468208" cy="970450"/>
          </a:xfrm>
        </p:spPr>
        <p:txBody>
          <a:bodyPr/>
          <a:lstStyle/>
          <a:p>
            <a:r>
              <a:rPr lang="en-US" dirty="0"/>
              <a:t>5. </a:t>
            </a:r>
            <a:r>
              <a:rPr lang="en-US" i="1" u="sng" dirty="0"/>
              <a:t>Rivalry among existing competitors</a:t>
            </a:r>
            <a:endParaRPr lang="en-US" u="sng" dirty="0"/>
          </a:p>
        </p:txBody>
      </p:sp>
      <p:sp>
        <p:nvSpPr>
          <p:cNvPr id="7" name="Content Placeholder 6">
            <a:extLst>
              <a:ext uri="{FF2B5EF4-FFF2-40B4-BE49-F238E27FC236}">
                <a16:creationId xmlns:a16="http://schemas.microsoft.com/office/drawing/2014/main" id="{B61DA7C3-F353-4774-A828-3D61D57B02F5}"/>
              </a:ext>
            </a:extLst>
          </p:cNvPr>
          <p:cNvSpPr>
            <a:spLocks noGrp="1"/>
          </p:cNvSpPr>
          <p:nvPr>
            <p:ph idx="1"/>
          </p:nvPr>
        </p:nvSpPr>
        <p:spPr>
          <a:xfrm>
            <a:off x="818712" y="3050947"/>
            <a:ext cx="10554574" cy="2736575"/>
          </a:xfrm>
        </p:spPr>
        <p:txBody>
          <a:bodyPr/>
          <a:lstStyle/>
          <a:p>
            <a:r>
              <a:rPr lang="en-US" sz="2800" b="1" i="1" dirty="0"/>
              <a:t>Rivalry among existing competitors</a:t>
            </a:r>
            <a:r>
              <a:rPr lang="en-US" sz="2800" b="1" dirty="0"/>
              <a:t> </a:t>
            </a:r>
            <a:r>
              <a:rPr lang="en-US" sz="2800" dirty="0"/>
              <a:t>in global entertainment industry is intense and major companies competing in the industry along with Warner Bros. include Paramount Pictures Corporation, The Walt Disney Studios, Fox Filmed Industries and others.</a:t>
            </a:r>
          </a:p>
          <a:p>
            <a:endParaRPr lang="en-US" dirty="0"/>
          </a:p>
        </p:txBody>
      </p:sp>
    </p:spTree>
    <p:extLst>
      <p:ext uri="{BB962C8B-B14F-4D97-AF65-F5344CB8AC3E}">
        <p14:creationId xmlns:p14="http://schemas.microsoft.com/office/powerpoint/2010/main" val="289735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416E85B9-531B-4CF3-A15E-BA4ED1292569}"/>
              </a:ext>
            </a:extLst>
          </p:cNvPr>
          <p:cNvSpPr>
            <a:spLocks noGrp="1"/>
          </p:cNvSpPr>
          <p:nvPr>
            <p:ph type="title"/>
          </p:nvPr>
        </p:nvSpPr>
        <p:spPr>
          <a:xfrm>
            <a:off x="614513" y="2178424"/>
            <a:ext cx="4961534" cy="1838363"/>
          </a:xfrm>
        </p:spPr>
        <p:txBody>
          <a:bodyPr vert="horz" lIns="91440" tIns="45720" rIns="91440" bIns="45720" rtlCol="0" anchor="b">
            <a:normAutofit/>
          </a:bodyPr>
          <a:lstStyle/>
          <a:p>
            <a:pPr algn="ctr"/>
            <a:r>
              <a:rPr lang="en-US" sz="5400" u="sng" dirty="0"/>
              <a:t>Warner Bros. Overview</a:t>
            </a:r>
          </a:p>
        </p:txBody>
      </p:sp>
      <p:pic>
        <p:nvPicPr>
          <p:cNvPr id="10" name="Content Placeholder 9">
            <a:extLst>
              <a:ext uri="{FF2B5EF4-FFF2-40B4-BE49-F238E27FC236}">
                <a16:creationId xmlns:a16="http://schemas.microsoft.com/office/drawing/2014/main" id="{5594191D-C395-48E8-B285-7822A00F7022}"/>
              </a:ext>
            </a:extLst>
          </p:cNvPr>
          <p:cNvPicPr>
            <a:picLocks noGrp="1" noChangeAspect="1"/>
          </p:cNvPicPr>
          <p:nvPr>
            <p:ph idx="1"/>
          </p:nvPr>
        </p:nvPicPr>
        <p:blipFill rotWithShape="1">
          <a:blip r:embed="rId2"/>
          <a:srcRect l="7726" r="7007" b="-2"/>
          <a:stretch/>
        </p:blipFill>
        <p:spPr>
          <a:xfrm>
            <a:off x="5576047" y="0"/>
            <a:ext cx="6499412" cy="7224907"/>
          </a:xfrm>
          <a:prstGeom prst="rect">
            <a:avLst/>
          </a:prstGeom>
        </p:spPr>
      </p:pic>
      <p:sp>
        <p:nvSpPr>
          <p:cNvPr id="6" name="Text Placeholder 5">
            <a:extLst>
              <a:ext uri="{FF2B5EF4-FFF2-40B4-BE49-F238E27FC236}">
                <a16:creationId xmlns:a16="http://schemas.microsoft.com/office/drawing/2014/main" id="{5FC7D1C3-24E5-4348-B480-5DC1760B57BE}"/>
              </a:ext>
            </a:extLst>
          </p:cNvPr>
          <p:cNvSpPr>
            <a:spLocks noGrp="1"/>
          </p:cNvSpPr>
          <p:nvPr>
            <p:ph type="body" sz="half" idx="2"/>
          </p:nvPr>
        </p:nvSpPr>
        <p:spPr>
          <a:xfrm>
            <a:off x="11439821" y="6857990"/>
            <a:ext cx="8494100" cy="4538369"/>
          </a:xfrm>
        </p:spPr>
        <p:txBody>
          <a:bodyPr vert="horz" lIns="91440" tIns="45720" rIns="91440" bIns="45720" rtlCol="0" anchor="ctr">
            <a:normAutofit/>
          </a:bodyPr>
          <a:lstStyle/>
          <a:p>
            <a:pPr>
              <a:buFont typeface="Wingdings 2" charset="2"/>
              <a:buChar char=""/>
            </a:pPr>
            <a:endParaRPr lang="en-US"/>
          </a:p>
        </p:txBody>
      </p:sp>
    </p:spTree>
    <p:extLst>
      <p:ext uri="{BB962C8B-B14F-4D97-AF65-F5344CB8AC3E}">
        <p14:creationId xmlns:p14="http://schemas.microsoft.com/office/powerpoint/2010/main" val="305440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5952C0-C4EA-45C6-9753-815D1D7A6FF4}"/>
              </a:ext>
            </a:extLst>
          </p:cNvPr>
          <p:cNvSpPr/>
          <p:nvPr/>
        </p:nvSpPr>
        <p:spPr>
          <a:xfrm>
            <a:off x="67407" y="117693"/>
            <a:ext cx="11907716" cy="6001643"/>
          </a:xfrm>
          <a:prstGeom prst="rect">
            <a:avLst/>
          </a:prstGeom>
        </p:spPr>
        <p:txBody>
          <a:bodyPr wrap="square">
            <a:spAutoFit/>
          </a:bodyPr>
          <a:lstStyle/>
          <a:p>
            <a:pPr marL="342900" indent="-342900" algn="just">
              <a:buFont typeface="Arial" panose="020B0604020202020204" pitchFamily="34" charset="0"/>
              <a:buChar char="•"/>
            </a:pPr>
            <a:r>
              <a:rPr lang="en-US" sz="3200" b="1" dirty="0">
                <a:latin typeface="Montserrat"/>
              </a:rPr>
              <a:t>Warner Bros. Entertainment Inc.</a:t>
            </a:r>
            <a:r>
              <a:rPr lang="en-US" sz="3200" dirty="0">
                <a:latin typeface="Montserrat"/>
              </a:rPr>
              <a:t> is a fully integrated, broad-based entertainment company and a global leader in the creation, production, distribution, licensing and marketing of all forms of entertainment and their related businesses.</a:t>
            </a:r>
          </a:p>
          <a:p>
            <a:pPr marL="342900" indent="-342900" algn="just">
              <a:buFont typeface="Arial" panose="020B0604020202020204" pitchFamily="34" charset="0"/>
              <a:buChar char="•"/>
            </a:pPr>
            <a:r>
              <a:rPr lang="en-US" sz="3200">
                <a:latin typeface="Montserrat"/>
              </a:rPr>
              <a:t>The </a:t>
            </a:r>
            <a:r>
              <a:rPr lang="en-US" sz="3200" dirty="0">
                <a:latin typeface="Montserrat"/>
              </a:rPr>
              <a:t>company’s vast library, one of the most prestigious and valuable in the world, consists of more than </a:t>
            </a:r>
            <a:r>
              <a:rPr lang="en-US" sz="3200" b="1" dirty="0">
                <a:latin typeface="Montserrat"/>
              </a:rPr>
              <a:t>100,000 hours</a:t>
            </a:r>
            <a:r>
              <a:rPr lang="en-US" sz="3200" dirty="0">
                <a:latin typeface="Montserrat"/>
              </a:rPr>
              <a:t> of programming, </a:t>
            </a:r>
            <a:r>
              <a:rPr lang="en-US" sz="3200" b="1" dirty="0">
                <a:latin typeface="Montserrat"/>
              </a:rPr>
              <a:t>8,600 feature films and 5,000 television programs </a:t>
            </a:r>
            <a:r>
              <a:rPr lang="en-US" sz="3200" dirty="0">
                <a:latin typeface="Montserrat"/>
              </a:rPr>
              <a:t>comprised of tens of thousands of individual episodes.</a:t>
            </a:r>
          </a:p>
          <a:p>
            <a:pPr marL="342900" indent="-342900" algn="just">
              <a:buFont typeface="Arial" panose="020B0604020202020204" pitchFamily="34" charset="0"/>
              <a:buChar char="•"/>
            </a:pPr>
            <a:r>
              <a:rPr lang="en-US" sz="3200" dirty="0">
                <a:latin typeface="Montserrat"/>
              </a:rPr>
              <a:t>Warner Bros. Entertainment’s employee population ranges from </a:t>
            </a:r>
            <a:r>
              <a:rPr lang="en-US" sz="3200" b="1" dirty="0">
                <a:latin typeface="Montserrat"/>
              </a:rPr>
              <a:t>5,000 to 10,000 </a:t>
            </a:r>
            <a:r>
              <a:rPr lang="en-US" sz="3200" dirty="0">
                <a:latin typeface="Montserrat"/>
              </a:rPr>
              <a:t>on any given day in North America (depending on the level of television and movie production) and some </a:t>
            </a:r>
            <a:r>
              <a:rPr lang="en-US" sz="3200" b="1" dirty="0">
                <a:latin typeface="Montserrat"/>
              </a:rPr>
              <a:t>2,000 </a:t>
            </a:r>
            <a:r>
              <a:rPr lang="en-US" sz="3200" dirty="0">
                <a:latin typeface="Montserrat"/>
              </a:rPr>
              <a:t>employees overseas.</a:t>
            </a:r>
            <a:endParaRPr lang="en-US" sz="3200" dirty="0"/>
          </a:p>
        </p:txBody>
      </p:sp>
    </p:spTree>
    <p:extLst>
      <p:ext uri="{BB962C8B-B14F-4D97-AF65-F5344CB8AC3E}">
        <p14:creationId xmlns:p14="http://schemas.microsoft.com/office/powerpoint/2010/main" val="1590830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8921F0-8819-46D2-8451-5BD180E913F7}"/>
              </a:ext>
            </a:extLst>
          </p:cNvPr>
          <p:cNvSpPr/>
          <p:nvPr/>
        </p:nvSpPr>
        <p:spPr>
          <a:xfrm>
            <a:off x="0" y="138644"/>
            <a:ext cx="12192000" cy="6924973"/>
          </a:xfrm>
          <a:prstGeom prst="rect">
            <a:avLst/>
          </a:prstGeom>
        </p:spPr>
        <p:txBody>
          <a:bodyPr wrap="square">
            <a:spAutoFit/>
          </a:bodyPr>
          <a:lstStyle/>
          <a:p>
            <a:pPr marL="285750" indent="-285750">
              <a:buFont typeface="Arial" panose="020B0604020202020204" pitchFamily="34" charset="0"/>
              <a:buChar char="•"/>
            </a:pPr>
            <a:r>
              <a:rPr lang="en-US" sz="2400">
                <a:latin typeface="Montserrat"/>
              </a:rPr>
              <a:t>In 2018, </a:t>
            </a:r>
            <a:r>
              <a:rPr lang="en-US" sz="2400" b="1">
                <a:latin typeface="Montserrat"/>
              </a:rPr>
              <a:t>Warner Bros. Pictures Group</a:t>
            </a:r>
            <a:r>
              <a:rPr lang="en-US" sz="2400">
                <a:latin typeface="Montserrat"/>
              </a:rPr>
              <a:t> celebrated its best year ever with over $5.57 billion in worldwide receipts ($1.95 billion domestic, $3.62 billion international), marking the ninth time the Studio crossed the $4 billion mark.</a:t>
            </a:r>
          </a:p>
          <a:p>
            <a:pPr marL="285750" indent="-285750">
              <a:buFont typeface="Arial" panose="020B0604020202020204" pitchFamily="34" charset="0"/>
              <a:buChar char="•"/>
            </a:pPr>
            <a:r>
              <a:rPr lang="en-US" sz="2400" b="1"/>
              <a:t>Warner Bros. Home Entertainment </a:t>
            </a:r>
            <a:r>
              <a:rPr lang="en-US" sz="2400"/>
              <a:t>was also the industry’s leader for the 18th consecutive year with an overall 18 percent market share. </a:t>
            </a:r>
          </a:p>
          <a:p>
            <a:pPr marL="285750" indent="-285750">
              <a:buFont typeface="Arial" panose="020B0604020202020204" pitchFamily="34" charset="0"/>
              <a:buChar char="•"/>
            </a:pPr>
            <a:r>
              <a:rPr lang="en-US" sz="2400" b="1"/>
              <a:t>Warner Bros. Pictures Group</a:t>
            </a:r>
            <a:r>
              <a:rPr lang="en-US" sz="2400"/>
              <a:t> produces and distributes a wide-ranging slate of some 18-22 films each year, employing a business paradigm that mitigates risk while maximizing productivity and capital. </a:t>
            </a:r>
          </a:p>
          <a:p>
            <a:pPr marL="285750" indent="-285750">
              <a:buFont typeface="Arial" panose="020B0604020202020204" pitchFamily="34" charset="0"/>
              <a:buChar char="•"/>
            </a:pPr>
            <a:r>
              <a:rPr lang="en-US" sz="2400" b="1"/>
              <a:t>Warner Bros. Pictures</a:t>
            </a:r>
            <a:r>
              <a:rPr lang="en-US" sz="2400"/>
              <a:t> is also a global leader in the marketing and distribution of feature films, operating offices in more than 30 countries and releasing films in over 120 international territories, either directly to theatres or in conjunction with partner companies and co-ventures.</a:t>
            </a:r>
          </a:p>
          <a:p>
            <a:pPr marL="285750" indent="-285750">
              <a:buFont typeface="Arial" panose="020B0604020202020204" pitchFamily="34" charset="0"/>
              <a:buChar char="•"/>
            </a:pPr>
            <a:r>
              <a:rPr lang="en-US" sz="2400" b="1"/>
              <a:t>New Line Cinema</a:t>
            </a:r>
            <a:r>
              <a:rPr lang="en-US" sz="2400"/>
              <a:t>, part of Warner Bros. Entertainment since 2008, coordinates its development, production, marketing, distribution and business affairs activities with Warner Bros. Pictures to maximize film performance and operating efficiencies. </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a:latin typeface="Montserrat"/>
            </a:endParaRPr>
          </a:p>
          <a:p>
            <a:endParaRPr lang="en-US"/>
          </a:p>
        </p:txBody>
      </p:sp>
    </p:spTree>
    <p:extLst>
      <p:ext uri="{BB962C8B-B14F-4D97-AF65-F5344CB8AC3E}">
        <p14:creationId xmlns:p14="http://schemas.microsoft.com/office/powerpoint/2010/main" val="241682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8921F0-8819-46D2-8451-5BD180E913F7}"/>
              </a:ext>
            </a:extLst>
          </p:cNvPr>
          <p:cNvSpPr/>
          <p:nvPr/>
        </p:nvSpPr>
        <p:spPr>
          <a:xfrm>
            <a:off x="0" y="138644"/>
            <a:ext cx="12192000" cy="6555641"/>
          </a:xfrm>
          <a:prstGeom prst="rect">
            <a:avLst/>
          </a:prstGeom>
        </p:spPr>
        <p:txBody>
          <a:bodyPr wrap="square">
            <a:spAutoFit/>
          </a:bodyPr>
          <a:lstStyle/>
          <a:p>
            <a:pPr marL="285750" indent="-285750">
              <a:buFont typeface="Arial" panose="020B0604020202020204" pitchFamily="34" charset="0"/>
              <a:buChar char="•"/>
            </a:pPr>
            <a:r>
              <a:rPr lang="en-US" sz="2400"/>
              <a:t>The </a:t>
            </a:r>
            <a:r>
              <a:rPr lang="en-US" sz="2400" b="1"/>
              <a:t>Warner Bros. Television Group</a:t>
            </a:r>
            <a:r>
              <a:rPr lang="en-US" sz="2400"/>
              <a:t> oversees and grows the entire portfolio of Warner Bros.’ television businesses, including worldwide production, traditional and digital distribution, and broadcasting. </a:t>
            </a:r>
          </a:p>
          <a:p>
            <a:pPr marL="285750" indent="-285750">
              <a:buFont typeface="Arial" panose="020B0604020202020204" pitchFamily="34" charset="0"/>
              <a:buChar char="•"/>
            </a:pPr>
            <a:r>
              <a:rPr lang="en-US" sz="2400" b="1"/>
              <a:t>Warner Bros. Animation</a:t>
            </a:r>
            <a:r>
              <a:rPr lang="en-US" sz="2400"/>
              <a:t> is one of the leading producers of animation in the entertainment industry, with an innovative and talent-rich roster boasting some of the most accomplished writers, producers and artists working today. </a:t>
            </a:r>
          </a:p>
          <a:p>
            <a:pPr marL="285750" indent="-285750">
              <a:buFont typeface="Arial" panose="020B0604020202020204" pitchFamily="34" charset="0"/>
              <a:buChar char="•"/>
            </a:pPr>
            <a:r>
              <a:rPr lang="en-US" sz="2400" b="1"/>
              <a:t>Warner Bros. Home Entertainment</a:t>
            </a:r>
            <a:r>
              <a:rPr lang="en-US" sz="2400"/>
              <a:t> brings together Warner Bros. Entertainment’s home video (</a:t>
            </a:r>
            <a:r>
              <a:rPr lang="en-US" sz="2400" b="1"/>
              <a:t>Warner Home Video</a:t>
            </a:r>
            <a:r>
              <a:rPr lang="en-US" sz="2400"/>
              <a:t>) and video games (</a:t>
            </a:r>
            <a:r>
              <a:rPr lang="en-US" sz="2400" b="1"/>
              <a:t>Warner Bros. Interactive Entertainment</a:t>
            </a:r>
            <a:r>
              <a:rPr lang="en-US" sz="2400"/>
              <a:t>) businesses in order to maximize current and next-generation distribution scenarios. </a:t>
            </a:r>
          </a:p>
          <a:p>
            <a:pPr marL="285750" indent="-285750">
              <a:buFont typeface="Arial" panose="020B0604020202020204" pitchFamily="34" charset="0"/>
              <a:buChar char="•"/>
            </a:pPr>
            <a:r>
              <a:rPr lang="en-US" sz="2400"/>
              <a:t>Founded in 2016, </a:t>
            </a:r>
            <a:r>
              <a:rPr lang="en-US" sz="2400" b="1"/>
              <a:t>Warner Bros. Digital Networks</a:t>
            </a:r>
            <a:r>
              <a:rPr lang="en-US" sz="2400"/>
              <a:t> is the fast-paced, growing team responsible for building and operating the Studio’s digital entertainment offerings, producing digital native content and harnessing the power of social media through Machinima. </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a:latin typeface="Montserrat"/>
            </a:endParaRPr>
          </a:p>
          <a:p>
            <a:endParaRPr lang="en-US"/>
          </a:p>
        </p:txBody>
      </p:sp>
    </p:spTree>
    <p:extLst>
      <p:ext uri="{BB962C8B-B14F-4D97-AF65-F5344CB8AC3E}">
        <p14:creationId xmlns:p14="http://schemas.microsoft.com/office/powerpoint/2010/main" val="6974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1BEE-A3E2-459C-A732-B3386AD184D0}"/>
              </a:ext>
            </a:extLst>
          </p:cNvPr>
          <p:cNvSpPr>
            <a:spLocks noGrp="1"/>
          </p:cNvSpPr>
          <p:nvPr>
            <p:ph type="ctrTitle"/>
          </p:nvPr>
        </p:nvSpPr>
        <p:spPr>
          <a:xfrm>
            <a:off x="1439626" y="2171699"/>
            <a:ext cx="9312747" cy="858676"/>
          </a:xfrm>
        </p:spPr>
        <p:txBody>
          <a:bodyPr/>
          <a:lstStyle/>
          <a:p>
            <a:r>
              <a:rPr lang="en-US" u="sng" dirty="0"/>
              <a:t>Warner Bros. SWOT Analysis</a:t>
            </a:r>
          </a:p>
        </p:txBody>
      </p:sp>
    </p:spTree>
    <p:extLst>
      <p:ext uri="{BB962C8B-B14F-4D97-AF65-F5344CB8AC3E}">
        <p14:creationId xmlns:p14="http://schemas.microsoft.com/office/powerpoint/2010/main" val="54469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8EB1-C80A-4917-8CBA-82128429AD81}"/>
              </a:ext>
            </a:extLst>
          </p:cNvPr>
          <p:cNvSpPr>
            <a:spLocks noGrp="1"/>
          </p:cNvSpPr>
          <p:nvPr>
            <p:ph type="ctrTitle"/>
          </p:nvPr>
        </p:nvSpPr>
        <p:spPr>
          <a:xfrm>
            <a:off x="810000" y="1142873"/>
            <a:ext cx="10572000" cy="2690573"/>
          </a:xfrm>
        </p:spPr>
        <p:txBody>
          <a:bodyPr/>
          <a:lstStyle/>
          <a:p>
            <a:pPr algn="ctr"/>
            <a:br>
              <a:rPr lang="en-US" u="sng" dirty="0"/>
            </a:br>
            <a:br>
              <a:rPr lang="en-US" u="sng" dirty="0"/>
            </a:br>
            <a:br>
              <a:rPr lang="en-US" u="sng" dirty="0"/>
            </a:br>
            <a:br>
              <a:rPr lang="en-US" u="sng" dirty="0"/>
            </a:br>
            <a:br>
              <a:rPr lang="en-US" u="sng" dirty="0"/>
            </a:br>
            <a:r>
              <a:rPr lang="en-US" u="sng" dirty="0"/>
              <a:t>Predicting the Revenue of Movies using IMDb data</a:t>
            </a:r>
            <a:br>
              <a:rPr lang="en-US" u="sng" dirty="0"/>
            </a:br>
            <a:endParaRPr lang="en-US" dirty="0"/>
          </a:p>
        </p:txBody>
      </p:sp>
      <p:sp>
        <p:nvSpPr>
          <p:cNvPr id="3" name="Subtitle 2">
            <a:extLst>
              <a:ext uri="{FF2B5EF4-FFF2-40B4-BE49-F238E27FC236}">
                <a16:creationId xmlns:a16="http://schemas.microsoft.com/office/drawing/2014/main" id="{8F3CD51C-282C-4FAB-8BFE-BEC9F40C3E72}"/>
              </a:ext>
            </a:extLst>
          </p:cNvPr>
          <p:cNvSpPr>
            <a:spLocks noGrp="1"/>
          </p:cNvSpPr>
          <p:nvPr>
            <p:ph type="subTitle" idx="1"/>
          </p:nvPr>
        </p:nvSpPr>
        <p:spPr>
          <a:xfrm>
            <a:off x="9237784" y="4929809"/>
            <a:ext cx="2954216" cy="1928191"/>
          </a:xfrm>
        </p:spPr>
        <p:txBody>
          <a:bodyPr>
            <a:normAutofit lnSpcReduction="10000"/>
          </a:bodyPr>
          <a:lstStyle/>
          <a:p>
            <a:pPr algn="r"/>
            <a:r>
              <a:rPr lang="en-US" dirty="0"/>
              <a:t>MIS 6356.004- Group 13:</a:t>
            </a:r>
          </a:p>
          <a:p>
            <a:pPr algn="r"/>
            <a:r>
              <a:rPr lang="en-US" dirty="0" err="1"/>
              <a:t>Durvesh</a:t>
            </a:r>
            <a:r>
              <a:rPr lang="en-US" dirty="0"/>
              <a:t> </a:t>
            </a:r>
            <a:r>
              <a:rPr lang="en-US" dirty="0" err="1"/>
              <a:t>Golvankar</a:t>
            </a:r>
            <a:endParaRPr lang="en-US" dirty="0"/>
          </a:p>
          <a:p>
            <a:pPr algn="r"/>
            <a:r>
              <a:rPr lang="en-US" dirty="0"/>
              <a:t>Suraj Arvind </a:t>
            </a:r>
            <a:r>
              <a:rPr lang="en-US" dirty="0" err="1"/>
              <a:t>Mhetre</a:t>
            </a:r>
            <a:endParaRPr lang="en-US" dirty="0"/>
          </a:p>
          <a:p>
            <a:pPr algn="r"/>
            <a:r>
              <a:rPr lang="en-US" dirty="0"/>
              <a:t>Priyank Mukund Shinde</a:t>
            </a:r>
          </a:p>
          <a:p>
            <a:pPr algn="r"/>
            <a:r>
              <a:rPr lang="en-US" dirty="0"/>
              <a:t>B. R. Keerthi</a:t>
            </a:r>
          </a:p>
          <a:p>
            <a:endParaRPr lang="en-US" dirty="0"/>
          </a:p>
        </p:txBody>
      </p:sp>
    </p:spTree>
    <p:extLst>
      <p:ext uri="{BB962C8B-B14F-4D97-AF65-F5344CB8AC3E}">
        <p14:creationId xmlns:p14="http://schemas.microsoft.com/office/powerpoint/2010/main" val="13766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490FCC0-240C-4CBD-BD8C-0FE0D5A80D64}"/>
              </a:ext>
            </a:extLst>
          </p:cNvPr>
          <p:cNvSpPr>
            <a:spLocks noGrp="1"/>
          </p:cNvSpPr>
          <p:nvPr>
            <p:ph type="title"/>
          </p:nvPr>
        </p:nvSpPr>
        <p:spPr>
          <a:xfrm>
            <a:off x="1308100" y="1002323"/>
            <a:ext cx="3547533" cy="661919"/>
          </a:xfrm>
        </p:spPr>
        <p:txBody>
          <a:bodyPr/>
          <a:lstStyle/>
          <a:p>
            <a:r>
              <a:rPr lang="en-US" sz="4000" dirty="0"/>
              <a:t>1. Strengths</a:t>
            </a:r>
          </a:p>
        </p:txBody>
      </p:sp>
      <p:sp>
        <p:nvSpPr>
          <p:cNvPr id="11" name="Content Placeholder 10">
            <a:extLst>
              <a:ext uri="{FF2B5EF4-FFF2-40B4-BE49-F238E27FC236}">
                <a16:creationId xmlns:a16="http://schemas.microsoft.com/office/drawing/2014/main" id="{2C4A8513-63C2-4747-81F4-9F859C03442D}"/>
              </a:ext>
            </a:extLst>
          </p:cNvPr>
          <p:cNvSpPr>
            <a:spLocks noGrp="1"/>
          </p:cNvSpPr>
          <p:nvPr>
            <p:ph idx="1"/>
          </p:nvPr>
        </p:nvSpPr>
        <p:spPr>
          <a:xfrm>
            <a:off x="4855633" y="446088"/>
            <a:ext cx="6252633" cy="6100486"/>
          </a:xfrm>
        </p:spPr>
        <p:txBody>
          <a:bodyPr/>
          <a:lstStyle/>
          <a:p>
            <a:r>
              <a:rPr lang="en-US"/>
              <a:t>1. Strong financial position which is steady and growing </a:t>
            </a:r>
            <a:br>
              <a:rPr lang="en-US"/>
            </a:br>
            <a:r>
              <a:rPr lang="en-US"/>
              <a:t>2. Rich knowledge and experience with history of production of these successful franchises</a:t>
            </a:r>
            <a:br>
              <a:rPr lang="en-US"/>
            </a:br>
            <a:r>
              <a:rPr lang="en-US"/>
              <a:t>3. The agreement with Netflix Inc. that allows the viewer to stream previous sessions of shows’ series shown on CW network potentials for profit maximization.</a:t>
            </a:r>
          </a:p>
          <a:p>
            <a:r>
              <a:rPr lang="en-US"/>
              <a:t>4. Strong legacy since 1923</a:t>
            </a:r>
          </a:p>
          <a:p>
            <a:r>
              <a:rPr lang="en-US"/>
              <a:t>5. Over 8000 people are employed with the brand</a:t>
            </a:r>
          </a:p>
          <a:p>
            <a:r>
              <a:rPr lang="en-US"/>
              <a:t>6. Globally acclaimed media company producing movies, TV shows, entertainment etc</a:t>
            </a:r>
          </a:p>
          <a:p>
            <a:r>
              <a:rPr lang="en-US"/>
              <a:t>7. Recognized by several global awards</a:t>
            </a:r>
          </a:p>
          <a:p>
            <a:r>
              <a:rPr lang="en-US"/>
              <a:t>8. Producer of some of the biggest Hollywood blockbuster</a:t>
            </a:r>
          </a:p>
          <a:p>
            <a:r>
              <a:rPr lang="en-US"/>
              <a:t>9.Top of the mind movie production house</a:t>
            </a:r>
          </a:p>
          <a:p>
            <a:endParaRPr lang="en-US"/>
          </a:p>
        </p:txBody>
      </p:sp>
    </p:spTree>
    <p:extLst>
      <p:ext uri="{BB962C8B-B14F-4D97-AF65-F5344CB8AC3E}">
        <p14:creationId xmlns:p14="http://schemas.microsoft.com/office/powerpoint/2010/main" val="410128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2D82-FF57-44D3-BB2A-54562B1BA290}"/>
              </a:ext>
            </a:extLst>
          </p:cNvPr>
          <p:cNvSpPr>
            <a:spLocks noGrp="1"/>
          </p:cNvSpPr>
          <p:nvPr>
            <p:ph type="title"/>
          </p:nvPr>
        </p:nvSpPr>
        <p:spPr>
          <a:xfrm>
            <a:off x="1196244" y="1002323"/>
            <a:ext cx="3547533" cy="640130"/>
          </a:xfrm>
        </p:spPr>
        <p:txBody>
          <a:bodyPr/>
          <a:lstStyle/>
          <a:p>
            <a:r>
              <a:rPr lang="en-US" sz="3600" dirty="0"/>
              <a:t>2. Weaknesses</a:t>
            </a:r>
          </a:p>
        </p:txBody>
      </p:sp>
      <p:sp>
        <p:nvSpPr>
          <p:cNvPr id="3" name="Content Placeholder 2">
            <a:extLst>
              <a:ext uri="{FF2B5EF4-FFF2-40B4-BE49-F238E27FC236}">
                <a16:creationId xmlns:a16="http://schemas.microsoft.com/office/drawing/2014/main" id="{1A752234-2F91-4C35-BD0E-AB32FE4AC149}"/>
              </a:ext>
            </a:extLst>
          </p:cNvPr>
          <p:cNvSpPr>
            <a:spLocks noGrp="1"/>
          </p:cNvSpPr>
          <p:nvPr>
            <p:ph idx="1"/>
          </p:nvPr>
        </p:nvSpPr>
        <p:spPr>
          <a:xfrm>
            <a:off x="5312833" y="76812"/>
            <a:ext cx="6252633" cy="5414963"/>
          </a:xfrm>
        </p:spPr>
        <p:txBody>
          <a:bodyPr/>
          <a:lstStyle/>
          <a:p>
            <a:r>
              <a:rPr lang="en-US" sz="3200" dirty="0"/>
              <a:t>1. Being a market leader, often criticized for trivial issues which become huge</a:t>
            </a:r>
          </a:p>
          <a:p>
            <a:r>
              <a:rPr lang="en-US" sz="3200" dirty="0"/>
              <a:t>2. Industry is very volatile as success of movies is never guaranteed</a:t>
            </a:r>
          </a:p>
          <a:p>
            <a:endParaRPr lang="en-US" dirty="0"/>
          </a:p>
        </p:txBody>
      </p:sp>
    </p:spTree>
    <p:extLst>
      <p:ext uri="{BB962C8B-B14F-4D97-AF65-F5344CB8AC3E}">
        <p14:creationId xmlns:p14="http://schemas.microsoft.com/office/powerpoint/2010/main" val="147262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37CF-90DC-4736-9452-FEFB3E05DFA9}"/>
              </a:ext>
            </a:extLst>
          </p:cNvPr>
          <p:cNvSpPr>
            <a:spLocks noGrp="1"/>
          </p:cNvSpPr>
          <p:nvPr>
            <p:ph type="title"/>
          </p:nvPr>
        </p:nvSpPr>
        <p:spPr>
          <a:xfrm>
            <a:off x="1190625" y="996951"/>
            <a:ext cx="3547533" cy="552207"/>
          </a:xfrm>
        </p:spPr>
        <p:txBody>
          <a:bodyPr/>
          <a:lstStyle/>
          <a:p>
            <a:r>
              <a:rPr lang="en-US" sz="3200" dirty="0"/>
              <a:t>3. Opportunities</a:t>
            </a:r>
          </a:p>
        </p:txBody>
      </p:sp>
      <p:sp>
        <p:nvSpPr>
          <p:cNvPr id="3" name="Content Placeholder 2">
            <a:extLst>
              <a:ext uri="{FF2B5EF4-FFF2-40B4-BE49-F238E27FC236}">
                <a16:creationId xmlns:a16="http://schemas.microsoft.com/office/drawing/2014/main" id="{21FAFBEC-4D57-4876-BECF-7D1296C30F43}"/>
              </a:ext>
            </a:extLst>
          </p:cNvPr>
          <p:cNvSpPr>
            <a:spLocks noGrp="1"/>
          </p:cNvSpPr>
          <p:nvPr>
            <p:ph idx="1"/>
          </p:nvPr>
        </p:nvSpPr>
        <p:spPr>
          <a:xfrm>
            <a:off x="4967654" y="378069"/>
            <a:ext cx="6599603" cy="5275385"/>
          </a:xfrm>
        </p:spPr>
        <p:txBody>
          <a:bodyPr>
            <a:normAutofit/>
          </a:bodyPr>
          <a:lstStyle/>
          <a:p>
            <a:endParaRPr lang="en-US" dirty="0"/>
          </a:p>
          <a:p>
            <a:pPr algn="just"/>
            <a:r>
              <a:rPr lang="en-US" sz="2400" dirty="0"/>
              <a:t>Introducing new instalments to its successful franchises such as The Lord of the Rings, Batman, Harry Potter and Hangover.</a:t>
            </a:r>
          </a:p>
          <a:p>
            <a:pPr algn="just"/>
            <a:r>
              <a:rPr lang="en-US" sz="2400" dirty="0"/>
              <a:t>Expansion of digital distribution capabilities represents opportunity for Warner Bros. to strengthen its role as a leader of technological changes in the industry</a:t>
            </a:r>
          </a:p>
          <a:p>
            <a:pPr algn="just"/>
            <a:r>
              <a:rPr lang="en-US" sz="2400" dirty="0"/>
              <a:t>Revenues can be further increased through higher integration of product placement marketing strategy.</a:t>
            </a:r>
          </a:p>
        </p:txBody>
      </p:sp>
    </p:spTree>
    <p:extLst>
      <p:ext uri="{BB962C8B-B14F-4D97-AF65-F5344CB8AC3E}">
        <p14:creationId xmlns:p14="http://schemas.microsoft.com/office/powerpoint/2010/main" val="1645765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CD4B-7927-404B-92A9-04EDBE9DE2AF}"/>
              </a:ext>
            </a:extLst>
          </p:cNvPr>
          <p:cNvSpPr>
            <a:spLocks noGrp="1"/>
          </p:cNvSpPr>
          <p:nvPr>
            <p:ph type="title"/>
          </p:nvPr>
        </p:nvSpPr>
        <p:spPr>
          <a:xfrm>
            <a:off x="1618274" y="888023"/>
            <a:ext cx="2540487" cy="736846"/>
          </a:xfrm>
        </p:spPr>
        <p:txBody>
          <a:bodyPr/>
          <a:lstStyle/>
          <a:p>
            <a:r>
              <a:rPr lang="en-US" sz="4000" dirty="0"/>
              <a:t>4. Threats</a:t>
            </a:r>
          </a:p>
        </p:txBody>
      </p:sp>
      <p:sp>
        <p:nvSpPr>
          <p:cNvPr id="3" name="Content Placeholder 2">
            <a:extLst>
              <a:ext uri="{FF2B5EF4-FFF2-40B4-BE49-F238E27FC236}">
                <a16:creationId xmlns:a16="http://schemas.microsoft.com/office/drawing/2014/main" id="{144DFBA7-11AC-4C9E-B0DE-B09DBB039D55}"/>
              </a:ext>
            </a:extLst>
          </p:cNvPr>
          <p:cNvSpPr>
            <a:spLocks noGrp="1"/>
          </p:cNvSpPr>
          <p:nvPr>
            <p:ph idx="1"/>
          </p:nvPr>
        </p:nvSpPr>
        <p:spPr>
          <a:xfrm>
            <a:off x="4829256" y="129565"/>
            <a:ext cx="7031567" cy="5690943"/>
          </a:xfrm>
        </p:spPr>
        <p:txBody>
          <a:bodyPr/>
          <a:lstStyle/>
          <a:p>
            <a:pPr algn="just"/>
            <a:r>
              <a:rPr lang="en-US" sz="2800" dirty="0"/>
              <a:t>Decline of the sales of DVDs due to the maturation of DVD format of entertainment challenging economic conditions, and piracy.</a:t>
            </a:r>
          </a:p>
          <a:p>
            <a:pPr algn="just"/>
            <a:r>
              <a:rPr lang="en-US" sz="2800" dirty="0"/>
              <a:t>Declining popularity of US television programs</a:t>
            </a:r>
          </a:p>
          <a:p>
            <a:pPr algn="just"/>
            <a:r>
              <a:rPr lang="en-US" sz="2800" dirty="0"/>
              <a:t>Increasing levels of operational costs</a:t>
            </a:r>
          </a:p>
          <a:p>
            <a:pPr algn="just"/>
            <a:r>
              <a:rPr lang="en-US" sz="2800" dirty="0"/>
              <a:t>Increasing piracy</a:t>
            </a:r>
          </a:p>
          <a:p>
            <a:endParaRPr lang="en-US" dirty="0"/>
          </a:p>
        </p:txBody>
      </p:sp>
    </p:spTree>
    <p:extLst>
      <p:ext uri="{BB962C8B-B14F-4D97-AF65-F5344CB8AC3E}">
        <p14:creationId xmlns:p14="http://schemas.microsoft.com/office/powerpoint/2010/main" val="378973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C3AB-BD12-4417-A62F-EA45AE700DC2}"/>
              </a:ext>
            </a:extLst>
          </p:cNvPr>
          <p:cNvSpPr>
            <a:spLocks noGrp="1"/>
          </p:cNvSpPr>
          <p:nvPr>
            <p:ph type="title"/>
          </p:nvPr>
        </p:nvSpPr>
        <p:spPr>
          <a:xfrm>
            <a:off x="1222621" y="993529"/>
            <a:ext cx="3547533" cy="596169"/>
          </a:xfrm>
        </p:spPr>
        <p:txBody>
          <a:bodyPr/>
          <a:lstStyle/>
          <a:p>
            <a:r>
              <a:rPr lang="en-US" sz="3600" dirty="0"/>
              <a:t>5. Competitors</a:t>
            </a:r>
          </a:p>
        </p:txBody>
      </p:sp>
      <p:sp>
        <p:nvSpPr>
          <p:cNvPr id="3" name="Content Placeholder 2">
            <a:extLst>
              <a:ext uri="{FF2B5EF4-FFF2-40B4-BE49-F238E27FC236}">
                <a16:creationId xmlns:a16="http://schemas.microsoft.com/office/drawing/2014/main" id="{912EC891-3472-406B-A0BA-A20A52580D36}"/>
              </a:ext>
            </a:extLst>
          </p:cNvPr>
          <p:cNvSpPr>
            <a:spLocks noGrp="1"/>
          </p:cNvSpPr>
          <p:nvPr>
            <p:ph idx="1"/>
          </p:nvPr>
        </p:nvSpPr>
        <p:spPr>
          <a:xfrm>
            <a:off x="5084233" y="-131885"/>
            <a:ext cx="6252633" cy="5509359"/>
          </a:xfrm>
        </p:spPr>
        <p:txBody>
          <a:bodyPr/>
          <a:lstStyle/>
          <a:p>
            <a:pPr marL="0" indent="0">
              <a:buNone/>
            </a:pPr>
            <a:r>
              <a:rPr lang="en-US" sz="2800" dirty="0"/>
              <a:t>Below are the 4 main Warner Bros. competitors :</a:t>
            </a:r>
          </a:p>
          <a:p>
            <a:r>
              <a:rPr lang="en-US" sz="2800" dirty="0"/>
              <a:t>Paramount Pictures</a:t>
            </a:r>
          </a:p>
          <a:p>
            <a:r>
              <a:rPr lang="en-US" sz="2800" dirty="0"/>
              <a:t>Walt Disney</a:t>
            </a:r>
          </a:p>
          <a:p>
            <a:r>
              <a:rPr lang="en-US" sz="2800" dirty="0"/>
              <a:t>Newscorp</a:t>
            </a:r>
          </a:p>
          <a:p>
            <a:r>
              <a:rPr lang="en-US" sz="2800" dirty="0"/>
              <a:t>Viacom</a:t>
            </a:r>
          </a:p>
          <a:p>
            <a:endParaRPr lang="en-US" dirty="0"/>
          </a:p>
        </p:txBody>
      </p:sp>
    </p:spTree>
    <p:extLst>
      <p:ext uri="{BB962C8B-B14F-4D97-AF65-F5344CB8AC3E}">
        <p14:creationId xmlns:p14="http://schemas.microsoft.com/office/powerpoint/2010/main" val="226974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90FF-7B9C-47B3-B2F8-AC883BECE20A}"/>
              </a:ext>
            </a:extLst>
          </p:cNvPr>
          <p:cNvSpPr>
            <a:spLocks noGrp="1"/>
          </p:cNvSpPr>
          <p:nvPr>
            <p:ph type="title"/>
          </p:nvPr>
        </p:nvSpPr>
        <p:spPr>
          <a:xfrm>
            <a:off x="810002" y="412019"/>
            <a:ext cx="11381998" cy="970450"/>
          </a:xfrm>
        </p:spPr>
        <p:txBody>
          <a:bodyPr/>
          <a:lstStyle/>
          <a:p>
            <a:r>
              <a:rPr lang="en-US" sz="5400" u="sng" dirty="0"/>
              <a:t>The Dataset</a:t>
            </a:r>
            <a:r>
              <a:rPr lang="en-US" sz="5400" dirty="0"/>
              <a:t> : </a:t>
            </a:r>
            <a:r>
              <a:rPr lang="en-US" sz="5400" u="sng" dirty="0"/>
              <a:t>IMDB 5000 Movies</a:t>
            </a:r>
            <a:endParaRPr lang="en-US" sz="5400" dirty="0"/>
          </a:p>
        </p:txBody>
      </p:sp>
      <p:sp>
        <p:nvSpPr>
          <p:cNvPr id="3" name="Content Placeholder 2">
            <a:extLst>
              <a:ext uri="{FF2B5EF4-FFF2-40B4-BE49-F238E27FC236}">
                <a16:creationId xmlns:a16="http://schemas.microsoft.com/office/drawing/2014/main" id="{6E24DD19-3386-480A-98B8-3768B89B92A7}"/>
              </a:ext>
            </a:extLst>
          </p:cNvPr>
          <p:cNvSpPr>
            <a:spLocks noGrp="1"/>
          </p:cNvSpPr>
          <p:nvPr>
            <p:ph idx="1"/>
          </p:nvPr>
        </p:nvSpPr>
        <p:spPr>
          <a:xfrm>
            <a:off x="150939" y="2304859"/>
            <a:ext cx="11890122" cy="4051980"/>
          </a:xfrm>
        </p:spPr>
        <p:txBody>
          <a:bodyPr>
            <a:normAutofit/>
          </a:bodyPr>
          <a:lstStyle/>
          <a:p>
            <a:pPr marL="0" indent="0" algn="just">
              <a:buNone/>
            </a:pPr>
            <a:r>
              <a:rPr lang="en-US" dirty="0"/>
              <a:t> </a:t>
            </a:r>
            <a:r>
              <a:rPr lang="en-US" sz="3600" dirty="0"/>
              <a:t>It contains 28 variables for 5043 movies, spanning across 100 years in 66 countries. There are 2399 unique director names, and thousands of actors/actresses. “</a:t>
            </a:r>
            <a:r>
              <a:rPr lang="en-US" sz="3600" dirty="0" err="1"/>
              <a:t>imdb_score</a:t>
            </a:r>
            <a:r>
              <a:rPr lang="en-US" sz="3600" dirty="0"/>
              <a:t>” is the response variable while the other 27 variables are possible predictors.</a:t>
            </a:r>
          </a:p>
          <a:p>
            <a:pPr marL="0" indent="0">
              <a:buNone/>
            </a:pPr>
            <a:endParaRPr lang="en-US" sz="3200" dirty="0"/>
          </a:p>
        </p:txBody>
      </p:sp>
    </p:spTree>
    <p:extLst>
      <p:ext uri="{BB962C8B-B14F-4D97-AF65-F5344CB8AC3E}">
        <p14:creationId xmlns:p14="http://schemas.microsoft.com/office/powerpoint/2010/main" val="21860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E281-FA7C-4069-9F26-80D341B0B9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747B0A-93C0-43FF-8789-508E1FB22E9D}"/>
              </a:ext>
            </a:extLst>
          </p:cNvPr>
          <p:cNvPicPr>
            <a:picLocks noGrp="1" noChangeAspect="1"/>
          </p:cNvPicPr>
          <p:nvPr>
            <p:ph idx="1"/>
          </p:nvPr>
        </p:nvPicPr>
        <p:blipFill>
          <a:blip r:embed="rId2"/>
          <a:stretch>
            <a:fillRect/>
          </a:stretch>
        </p:blipFill>
        <p:spPr>
          <a:xfrm>
            <a:off x="0" y="0"/>
            <a:ext cx="12191999" cy="6752492"/>
          </a:xfrm>
        </p:spPr>
      </p:pic>
    </p:spTree>
    <p:extLst>
      <p:ext uri="{BB962C8B-B14F-4D97-AF65-F5344CB8AC3E}">
        <p14:creationId xmlns:p14="http://schemas.microsoft.com/office/powerpoint/2010/main" val="391678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6666-316F-4F5C-A702-C85987C28B50}"/>
              </a:ext>
            </a:extLst>
          </p:cNvPr>
          <p:cNvSpPr>
            <a:spLocks noGrp="1"/>
          </p:cNvSpPr>
          <p:nvPr>
            <p:ph type="title"/>
          </p:nvPr>
        </p:nvSpPr>
        <p:spPr>
          <a:xfrm>
            <a:off x="1053610" y="429604"/>
            <a:ext cx="10084777" cy="970450"/>
          </a:xfrm>
        </p:spPr>
        <p:txBody>
          <a:bodyPr/>
          <a:lstStyle/>
          <a:p>
            <a:r>
              <a:rPr lang="en-US" sz="4800" u="sng" dirty="0"/>
              <a:t>Data Analysis and Understanding</a:t>
            </a:r>
            <a:endParaRPr lang="en-US" sz="4800" dirty="0"/>
          </a:p>
        </p:txBody>
      </p:sp>
      <p:sp>
        <p:nvSpPr>
          <p:cNvPr id="3" name="Content Placeholder 2">
            <a:extLst>
              <a:ext uri="{FF2B5EF4-FFF2-40B4-BE49-F238E27FC236}">
                <a16:creationId xmlns:a16="http://schemas.microsoft.com/office/drawing/2014/main" id="{217B6B55-B586-4DA2-BA3C-52D49D639CE0}"/>
              </a:ext>
            </a:extLst>
          </p:cNvPr>
          <p:cNvSpPr>
            <a:spLocks noGrp="1"/>
          </p:cNvSpPr>
          <p:nvPr>
            <p:ph idx="1"/>
          </p:nvPr>
        </p:nvSpPr>
        <p:spPr>
          <a:xfrm>
            <a:off x="818711" y="2336587"/>
            <a:ext cx="10554574" cy="3636511"/>
          </a:xfrm>
        </p:spPr>
        <p:txBody>
          <a:bodyPr>
            <a:normAutofit/>
          </a:bodyPr>
          <a:lstStyle/>
          <a:p>
            <a:r>
              <a:rPr lang="en-US" sz="2800" dirty="0"/>
              <a:t>Period of time covered – 1916 - 2016 </a:t>
            </a:r>
          </a:p>
          <a:p>
            <a:r>
              <a:rPr lang="en-US" sz="2800" dirty="0"/>
              <a:t>Number of records – 5024</a:t>
            </a:r>
          </a:p>
          <a:p>
            <a:r>
              <a:rPr lang="en-US" sz="2800" dirty="0"/>
              <a:t>Target variable to predict - </a:t>
            </a:r>
            <a:r>
              <a:rPr lang="en-US" sz="2800" dirty="0" err="1"/>
              <a:t>imdb_score</a:t>
            </a:r>
            <a:endParaRPr lang="en-US" sz="2800" dirty="0"/>
          </a:p>
          <a:p>
            <a:r>
              <a:rPr lang="en-US" sz="2800" dirty="0"/>
              <a:t>Dataset link –</a:t>
            </a:r>
          </a:p>
          <a:p>
            <a:pPr marL="0" indent="0">
              <a:buNone/>
            </a:pPr>
            <a:r>
              <a:rPr lang="en-US" sz="2800" dirty="0">
                <a:hlinkClick r:id="rId2"/>
              </a:rPr>
              <a:t>https://data.world/data-society/imdb-5000-movie-dataset</a:t>
            </a:r>
            <a:endParaRPr lang="en-US" sz="2800" dirty="0"/>
          </a:p>
        </p:txBody>
      </p:sp>
    </p:spTree>
    <p:extLst>
      <p:ext uri="{BB962C8B-B14F-4D97-AF65-F5344CB8AC3E}">
        <p14:creationId xmlns:p14="http://schemas.microsoft.com/office/powerpoint/2010/main" val="2744460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505AF7-C42B-4A95-96E9-D8341BB80251}"/>
              </a:ext>
            </a:extLst>
          </p:cNvPr>
          <p:cNvSpPr>
            <a:spLocks noGrp="1"/>
          </p:cNvSpPr>
          <p:nvPr>
            <p:ph type="title"/>
          </p:nvPr>
        </p:nvSpPr>
        <p:spPr>
          <a:xfrm>
            <a:off x="473912" y="934279"/>
            <a:ext cx="3575737" cy="1332688"/>
          </a:xfrm>
        </p:spPr>
        <p:txBody>
          <a:bodyPr anchor="b">
            <a:noAutofit/>
          </a:bodyPr>
          <a:lstStyle/>
          <a:p>
            <a:pPr algn="ctr"/>
            <a:r>
              <a:rPr lang="en-US" sz="3600" u="sng">
                <a:solidFill>
                  <a:srgbClr val="FFFFFF"/>
                </a:solidFill>
              </a:rPr>
              <a:t>Data Analysis and Understanding</a:t>
            </a:r>
            <a:endParaRPr lang="en-US" sz="3600">
              <a:solidFill>
                <a:srgbClr val="FFFFFF"/>
              </a:solidFill>
            </a:endParaRPr>
          </a:p>
        </p:txBody>
      </p:sp>
      <p:sp>
        <p:nvSpPr>
          <p:cNvPr id="3" name="Content Placeholder 2">
            <a:extLst>
              <a:ext uri="{FF2B5EF4-FFF2-40B4-BE49-F238E27FC236}">
                <a16:creationId xmlns:a16="http://schemas.microsoft.com/office/drawing/2014/main" id="{C7DF90DA-11F4-435D-84B5-94F7A49DEBFA}"/>
              </a:ext>
            </a:extLst>
          </p:cNvPr>
          <p:cNvSpPr>
            <a:spLocks noGrp="1"/>
          </p:cNvSpPr>
          <p:nvPr>
            <p:ph idx="1"/>
          </p:nvPr>
        </p:nvSpPr>
        <p:spPr>
          <a:xfrm>
            <a:off x="4572" y="2046514"/>
            <a:ext cx="4514419" cy="3994848"/>
          </a:xfrm>
        </p:spPr>
        <p:txBody>
          <a:bodyPr>
            <a:normAutofit/>
          </a:bodyPr>
          <a:lstStyle/>
          <a:p>
            <a:r>
              <a:rPr lang="en-US" sz="2800">
                <a:solidFill>
                  <a:srgbClr val="FFFFFF"/>
                </a:solidFill>
              </a:rPr>
              <a:t>Description of all fields in the dataset –</a:t>
            </a:r>
          </a:p>
          <a:p>
            <a:endParaRPr lang="en-US" sz="1600">
              <a:solidFill>
                <a:srgbClr val="FFFFFF"/>
              </a:solidFill>
            </a:endParaRPr>
          </a:p>
        </p:txBody>
      </p:sp>
      <p:pic>
        <p:nvPicPr>
          <p:cNvPr id="5" name="Picture 4">
            <a:extLst>
              <a:ext uri="{FF2B5EF4-FFF2-40B4-BE49-F238E27FC236}">
                <a16:creationId xmlns:a16="http://schemas.microsoft.com/office/drawing/2014/main" id="{857DDBC4-FC08-4D2F-BDE6-6DEE52C04765}"/>
              </a:ext>
            </a:extLst>
          </p:cNvPr>
          <p:cNvPicPr>
            <a:picLocks noChangeAspect="1"/>
          </p:cNvPicPr>
          <p:nvPr/>
        </p:nvPicPr>
        <p:blipFill>
          <a:blip r:embed="rId2"/>
          <a:stretch>
            <a:fillRect/>
          </a:stretch>
        </p:blipFill>
        <p:spPr>
          <a:xfrm>
            <a:off x="4637006" y="0"/>
            <a:ext cx="7550422" cy="685800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81516184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505AF7-C42B-4A95-96E9-D8341BB80251}"/>
              </a:ext>
            </a:extLst>
          </p:cNvPr>
          <p:cNvSpPr>
            <a:spLocks noGrp="1"/>
          </p:cNvSpPr>
          <p:nvPr>
            <p:ph type="title"/>
          </p:nvPr>
        </p:nvSpPr>
        <p:spPr>
          <a:xfrm>
            <a:off x="473912" y="816638"/>
            <a:ext cx="3575737" cy="1332688"/>
          </a:xfrm>
        </p:spPr>
        <p:txBody>
          <a:bodyPr anchor="b">
            <a:noAutofit/>
          </a:bodyPr>
          <a:lstStyle/>
          <a:p>
            <a:pPr algn="ctr"/>
            <a:r>
              <a:rPr lang="en-US" sz="3600" u="sng">
                <a:solidFill>
                  <a:srgbClr val="FFFFFF"/>
                </a:solidFill>
              </a:rPr>
              <a:t>Data Analysis and Understanding</a:t>
            </a:r>
            <a:endParaRPr lang="en-US" sz="3600">
              <a:solidFill>
                <a:srgbClr val="FFFFFF"/>
              </a:solidFill>
            </a:endParaRPr>
          </a:p>
        </p:txBody>
      </p:sp>
      <p:sp>
        <p:nvSpPr>
          <p:cNvPr id="3" name="Content Placeholder 2">
            <a:extLst>
              <a:ext uri="{FF2B5EF4-FFF2-40B4-BE49-F238E27FC236}">
                <a16:creationId xmlns:a16="http://schemas.microsoft.com/office/drawing/2014/main" id="{C7DF90DA-11F4-435D-84B5-94F7A49DEBFA}"/>
              </a:ext>
            </a:extLst>
          </p:cNvPr>
          <p:cNvSpPr>
            <a:spLocks noGrp="1"/>
          </p:cNvSpPr>
          <p:nvPr>
            <p:ph idx="1"/>
          </p:nvPr>
        </p:nvSpPr>
        <p:spPr>
          <a:xfrm>
            <a:off x="4572" y="2046514"/>
            <a:ext cx="4514419" cy="3994848"/>
          </a:xfrm>
        </p:spPr>
        <p:txBody>
          <a:bodyPr>
            <a:normAutofit/>
          </a:bodyPr>
          <a:lstStyle/>
          <a:p>
            <a:r>
              <a:rPr lang="en-US" sz="2800">
                <a:solidFill>
                  <a:srgbClr val="FFFFFF"/>
                </a:solidFill>
              </a:rPr>
              <a:t>Description of all fields in the dataset(continue) –</a:t>
            </a:r>
          </a:p>
        </p:txBody>
      </p:sp>
      <p:pic>
        <p:nvPicPr>
          <p:cNvPr id="7" name="Picture 6">
            <a:extLst>
              <a:ext uri="{FF2B5EF4-FFF2-40B4-BE49-F238E27FC236}">
                <a16:creationId xmlns:a16="http://schemas.microsoft.com/office/drawing/2014/main" id="{F74AB79F-5F61-466B-916F-2D6E488C9311}"/>
              </a:ext>
            </a:extLst>
          </p:cNvPr>
          <p:cNvPicPr>
            <a:picLocks noChangeAspect="1"/>
          </p:cNvPicPr>
          <p:nvPr/>
        </p:nvPicPr>
        <p:blipFill>
          <a:blip r:embed="rId2"/>
          <a:stretch>
            <a:fillRect/>
          </a:stretch>
        </p:blipFill>
        <p:spPr>
          <a:xfrm>
            <a:off x="4637005" y="1482982"/>
            <a:ext cx="7559568" cy="4124325"/>
          </a:xfrm>
          <a:prstGeom prst="rect">
            <a:avLst/>
          </a:prstGeom>
        </p:spPr>
      </p:pic>
    </p:spTree>
    <p:extLst>
      <p:ext uri="{BB962C8B-B14F-4D97-AF65-F5344CB8AC3E}">
        <p14:creationId xmlns:p14="http://schemas.microsoft.com/office/powerpoint/2010/main" val="413627266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BA69-432A-44CD-88C1-DB20CA718373}"/>
              </a:ext>
            </a:extLst>
          </p:cNvPr>
          <p:cNvSpPr>
            <a:spLocks noGrp="1"/>
          </p:cNvSpPr>
          <p:nvPr>
            <p:ph type="title"/>
          </p:nvPr>
        </p:nvSpPr>
        <p:spPr>
          <a:xfrm>
            <a:off x="2593730" y="455980"/>
            <a:ext cx="6734909" cy="970450"/>
          </a:xfrm>
        </p:spPr>
        <p:txBody>
          <a:bodyPr/>
          <a:lstStyle/>
          <a:p>
            <a:r>
              <a:rPr lang="en-US" sz="5400" u="sng" dirty="0"/>
              <a:t>Overview of Project</a:t>
            </a:r>
            <a:endParaRPr lang="en-US" sz="5400" dirty="0"/>
          </a:p>
        </p:txBody>
      </p:sp>
      <p:sp>
        <p:nvSpPr>
          <p:cNvPr id="3" name="Content Placeholder 2">
            <a:extLst>
              <a:ext uri="{FF2B5EF4-FFF2-40B4-BE49-F238E27FC236}">
                <a16:creationId xmlns:a16="http://schemas.microsoft.com/office/drawing/2014/main" id="{36B2BCE3-9741-41C2-BC45-BAE1889B16F6}"/>
              </a:ext>
            </a:extLst>
          </p:cNvPr>
          <p:cNvSpPr>
            <a:spLocks noGrp="1"/>
          </p:cNvSpPr>
          <p:nvPr>
            <p:ph idx="1"/>
          </p:nvPr>
        </p:nvSpPr>
        <p:spPr>
          <a:xfrm>
            <a:off x="818712" y="1868557"/>
            <a:ext cx="10554574" cy="4989443"/>
          </a:xfrm>
        </p:spPr>
        <p:txBody>
          <a:bodyPr>
            <a:normAutofit/>
          </a:bodyPr>
          <a:lstStyle/>
          <a:p>
            <a:pPr algn="just"/>
            <a:r>
              <a:rPr lang="en-US" sz="2800" dirty="0"/>
              <a:t>We will use the variables from “IMDB 5000 movies dataset” to analyze how important they can be to predict the movie’s IMDb rating. </a:t>
            </a:r>
          </a:p>
          <a:p>
            <a:pPr algn="just"/>
            <a:r>
              <a:rPr lang="en-US" sz="2800" dirty="0"/>
              <a:t>This prediction will help production houses and filmmakers to see what the recipe is for getting higher ratings. </a:t>
            </a:r>
          </a:p>
          <a:p>
            <a:pPr algn="just"/>
            <a:r>
              <a:rPr lang="en-US" sz="2800" dirty="0"/>
              <a:t> This will also help them understand where they should invest for these higher ratings to be successful at the box office and to build a brand for their respective production houses.</a:t>
            </a:r>
          </a:p>
        </p:txBody>
      </p:sp>
    </p:spTree>
    <p:extLst>
      <p:ext uri="{BB962C8B-B14F-4D97-AF65-F5344CB8AC3E}">
        <p14:creationId xmlns:p14="http://schemas.microsoft.com/office/powerpoint/2010/main" val="199466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FD69-146A-4B77-9616-70350C5D7A5D}"/>
              </a:ext>
            </a:extLst>
          </p:cNvPr>
          <p:cNvSpPr>
            <a:spLocks noGrp="1"/>
          </p:cNvSpPr>
          <p:nvPr>
            <p:ph type="title"/>
          </p:nvPr>
        </p:nvSpPr>
        <p:spPr>
          <a:xfrm>
            <a:off x="1568782" y="462126"/>
            <a:ext cx="9054436" cy="816637"/>
          </a:xfrm>
          <a:effectLst/>
        </p:spPr>
        <p:txBody>
          <a:bodyPr vert="horz" lIns="91440" tIns="45720" rIns="91440" bIns="45720" rtlCol="0" anchor="b">
            <a:normAutofit fontScale="90000"/>
          </a:bodyPr>
          <a:lstStyle/>
          <a:p>
            <a:r>
              <a:rPr lang="en-US" sz="3200" i="1" u="sng">
                <a:solidFill>
                  <a:srgbClr val="FFFFFF"/>
                </a:solidFill>
              </a:rPr>
              <a:t>Summary of </a:t>
            </a:r>
            <a:r>
              <a:rPr lang="en-US" sz="3200" i="1" u="sng" dirty="0">
                <a:solidFill>
                  <a:srgbClr val="FFFFFF"/>
                </a:solidFill>
              </a:rPr>
              <a:t>the Dataset : Descriptive Statistics</a:t>
            </a:r>
            <a:endParaRPr lang="en-US" sz="3200" dirty="0">
              <a:solidFill>
                <a:srgbClr val="FFFFFF"/>
              </a:solidFill>
            </a:endParaRPr>
          </a:p>
        </p:txBody>
      </p:sp>
      <p:pic>
        <p:nvPicPr>
          <p:cNvPr id="8" name="Picture 7">
            <a:extLst>
              <a:ext uri="{FF2B5EF4-FFF2-40B4-BE49-F238E27FC236}">
                <a16:creationId xmlns:a16="http://schemas.microsoft.com/office/drawing/2014/main" id="{CCE295D9-78E7-4AA3-816E-804272ECFF56}"/>
              </a:ext>
            </a:extLst>
          </p:cNvPr>
          <p:cNvPicPr>
            <a:picLocks noChangeAspect="1"/>
          </p:cNvPicPr>
          <p:nvPr/>
        </p:nvPicPr>
        <p:blipFill>
          <a:blip r:embed="rId2"/>
          <a:stretch>
            <a:fillRect/>
          </a:stretch>
        </p:blipFill>
        <p:spPr>
          <a:xfrm>
            <a:off x="263857" y="2585002"/>
            <a:ext cx="11664286" cy="382412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8373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7E1F-F21E-4FFC-9FA3-5B45BAD348FC}"/>
              </a:ext>
            </a:extLst>
          </p:cNvPr>
          <p:cNvSpPr>
            <a:spLocks noGrp="1"/>
          </p:cNvSpPr>
          <p:nvPr>
            <p:ph type="title"/>
          </p:nvPr>
        </p:nvSpPr>
        <p:spPr>
          <a:xfrm>
            <a:off x="1657438" y="394943"/>
            <a:ext cx="8877124" cy="816637"/>
          </a:xfrm>
          <a:effectLst/>
        </p:spPr>
        <p:txBody>
          <a:bodyPr vert="horz" lIns="91440" tIns="45720" rIns="91440" bIns="45720" rtlCol="0" anchor="b">
            <a:normAutofit/>
          </a:bodyPr>
          <a:lstStyle/>
          <a:p>
            <a:r>
              <a:rPr lang="en-US" sz="3200" i="1" u="sng" dirty="0">
                <a:solidFill>
                  <a:srgbClr val="FFFFFF"/>
                </a:solidFill>
              </a:rPr>
              <a:t>Descriptive Statistics after cleaning the data</a:t>
            </a:r>
            <a:endParaRPr lang="en-US" sz="3200" dirty="0">
              <a:solidFill>
                <a:srgbClr val="FFFFFF"/>
              </a:solidFill>
            </a:endParaRPr>
          </a:p>
        </p:txBody>
      </p:sp>
      <p:pic>
        <p:nvPicPr>
          <p:cNvPr id="9" name="Content Placeholder 8">
            <a:extLst>
              <a:ext uri="{FF2B5EF4-FFF2-40B4-BE49-F238E27FC236}">
                <a16:creationId xmlns:a16="http://schemas.microsoft.com/office/drawing/2014/main" id="{7F5BAC85-657C-4672-AC92-E4F06A96EBA3}"/>
              </a:ext>
            </a:extLst>
          </p:cNvPr>
          <p:cNvPicPr>
            <a:picLocks noGrp="1" noChangeAspect="1"/>
          </p:cNvPicPr>
          <p:nvPr>
            <p:ph idx="1"/>
          </p:nvPr>
        </p:nvPicPr>
        <p:blipFill>
          <a:blip r:embed="rId2"/>
          <a:stretch>
            <a:fillRect/>
          </a:stretch>
        </p:blipFill>
        <p:spPr>
          <a:xfrm>
            <a:off x="222141" y="2647950"/>
            <a:ext cx="11747717" cy="342899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14916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BECB-18B1-4723-8C2B-19C95D2E6B4E}"/>
              </a:ext>
            </a:extLst>
          </p:cNvPr>
          <p:cNvSpPr>
            <a:spLocks noGrp="1"/>
          </p:cNvSpPr>
          <p:nvPr>
            <p:ph type="title"/>
          </p:nvPr>
        </p:nvSpPr>
        <p:spPr>
          <a:xfrm>
            <a:off x="2173357" y="0"/>
            <a:ext cx="7686260" cy="942975"/>
          </a:xfrm>
        </p:spPr>
        <p:txBody>
          <a:bodyPr vert="horz" lIns="91440" tIns="45720" rIns="91440" bIns="45720" rtlCol="0" anchor="b">
            <a:normAutofit/>
          </a:bodyPr>
          <a:lstStyle/>
          <a:p>
            <a:r>
              <a:rPr lang="en-US" sz="3600"/>
              <a:t>Box Plot of IMDB score vs country </a:t>
            </a:r>
            <a:endParaRPr lang="en-US" sz="3600" dirty="0"/>
          </a:p>
        </p:txBody>
      </p:sp>
      <p:pic>
        <p:nvPicPr>
          <p:cNvPr id="8" name="Picture 7">
            <a:extLst>
              <a:ext uri="{FF2B5EF4-FFF2-40B4-BE49-F238E27FC236}">
                <a16:creationId xmlns:a16="http://schemas.microsoft.com/office/drawing/2014/main" id="{EB4A6CBA-C1A3-4C5A-9658-4C8AB3F8C992}"/>
              </a:ext>
            </a:extLst>
          </p:cNvPr>
          <p:cNvPicPr>
            <a:picLocks noChangeAspect="1"/>
          </p:cNvPicPr>
          <p:nvPr/>
        </p:nvPicPr>
        <p:blipFill>
          <a:blip r:embed="rId2"/>
          <a:stretch>
            <a:fillRect/>
          </a:stretch>
        </p:blipFill>
        <p:spPr>
          <a:xfrm>
            <a:off x="1889125" y="942975"/>
            <a:ext cx="8413750" cy="5839878"/>
          </a:xfrm>
          <a:prstGeom prst="rect">
            <a:avLst/>
          </a:prstGeom>
        </p:spPr>
      </p:pic>
    </p:spTree>
    <p:extLst>
      <p:ext uri="{BB962C8B-B14F-4D97-AF65-F5344CB8AC3E}">
        <p14:creationId xmlns:p14="http://schemas.microsoft.com/office/powerpoint/2010/main" val="303408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F5E3-5F2B-4F94-B4BC-8BB7B4DBAF33}"/>
              </a:ext>
            </a:extLst>
          </p:cNvPr>
          <p:cNvSpPr>
            <a:spLocks noGrp="1"/>
          </p:cNvSpPr>
          <p:nvPr>
            <p:ph type="title"/>
          </p:nvPr>
        </p:nvSpPr>
        <p:spPr>
          <a:xfrm>
            <a:off x="2954386" y="6927"/>
            <a:ext cx="5924571" cy="923925"/>
          </a:xfrm>
        </p:spPr>
        <p:txBody>
          <a:bodyPr vert="horz" lIns="91440" tIns="45720" rIns="91440" bIns="45720" rtlCol="0" anchor="b">
            <a:normAutofit fontScale="90000"/>
          </a:bodyPr>
          <a:lstStyle/>
          <a:p>
            <a:r>
              <a:rPr lang="en-US" sz="5400"/>
              <a:t>Scatter plot matrix</a:t>
            </a:r>
            <a:endParaRPr lang="en-US" sz="5400" dirty="0"/>
          </a:p>
        </p:txBody>
      </p:sp>
      <p:pic>
        <p:nvPicPr>
          <p:cNvPr id="16" name="Picture 15">
            <a:extLst>
              <a:ext uri="{FF2B5EF4-FFF2-40B4-BE49-F238E27FC236}">
                <a16:creationId xmlns:a16="http://schemas.microsoft.com/office/drawing/2014/main" id="{FA3DD2AF-63DA-44DC-9B47-628999B510ED}"/>
              </a:ext>
            </a:extLst>
          </p:cNvPr>
          <p:cNvPicPr>
            <a:picLocks noChangeAspect="1"/>
          </p:cNvPicPr>
          <p:nvPr/>
        </p:nvPicPr>
        <p:blipFill>
          <a:blip r:embed="rId2"/>
          <a:stretch>
            <a:fillRect/>
          </a:stretch>
        </p:blipFill>
        <p:spPr>
          <a:xfrm>
            <a:off x="1914095" y="930852"/>
            <a:ext cx="8363809" cy="5812848"/>
          </a:xfrm>
          <a:prstGeom prst="rect">
            <a:avLst/>
          </a:prstGeom>
        </p:spPr>
      </p:pic>
    </p:spTree>
    <p:extLst>
      <p:ext uri="{BB962C8B-B14F-4D97-AF65-F5344CB8AC3E}">
        <p14:creationId xmlns:p14="http://schemas.microsoft.com/office/powerpoint/2010/main" val="1847056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D200-8B00-440C-B28A-CA02AF4B72E2}"/>
              </a:ext>
            </a:extLst>
          </p:cNvPr>
          <p:cNvSpPr>
            <a:spLocks noGrp="1"/>
          </p:cNvSpPr>
          <p:nvPr>
            <p:ph type="title"/>
          </p:nvPr>
        </p:nvSpPr>
        <p:spPr>
          <a:xfrm>
            <a:off x="4946836" y="85726"/>
            <a:ext cx="2523749" cy="695324"/>
          </a:xfrm>
        </p:spPr>
        <p:txBody>
          <a:bodyPr vert="horz" lIns="91440" tIns="45720" rIns="91440" bIns="45720" rtlCol="0" anchor="b">
            <a:normAutofit fontScale="90000"/>
          </a:bodyPr>
          <a:lstStyle/>
          <a:p>
            <a:r>
              <a:rPr lang="en-US" sz="5400" dirty="0"/>
              <a:t>Bar Plot</a:t>
            </a:r>
          </a:p>
        </p:txBody>
      </p:sp>
      <p:pic>
        <p:nvPicPr>
          <p:cNvPr id="6" name="Picture 5">
            <a:extLst>
              <a:ext uri="{FF2B5EF4-FFF2-40B4-BE49-F238E27FC236}">
                <a16:creationId xmlns:a16="http://schemas.microsoft.com/office/drawing/2014/main" id="{A15F52A8-BDC2-4B0C-96D1-DA85E9633605}"/>
              </a:ext>
            </a:extLst>
          </p:cNvPr>
          <p:cNvPicPr>
            <a:picLocks noChangeAspect="1"/>
          </p:cNvPicPr>
          <p:nvPr/>
        </p:nvPicPr>
        <p:blipFill>
          <a:blip r:embed="rId2"/>
          <a:stretch>
            <a:fillRect/>
          </a:stretch>
        </p:blipFill>
        <p:spPr>
          <a:xfrm>
            <a:off x="1706562" y="781050"/>
            <a:ext cx="8778875" cy="5991224"/>
          </a:xfrm>
          <a:prstGeom prst="rect">
            <a:avLst/>
          </a:prstGeom>
        </p:spPr>
      </p:pic>
    </p:spTree>
    <p:extLst>
      <p:ext uri="{BB962C8B-B14F-4D97-AF65-F5344CB8AC3E}">
        <p14:creationId xmlns:p14="http://schemas.microsoft.com/office/powerpoint/2010/main" val="374505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4082-CD54-4858-BD1B-632BCA9B309C}"/>
              </a:ext>
            </a:extLst>
          </p:cNvPr>
          <p:cNvSpPr>
            <a:spLocks noGrp="1"/>
          </p:cNvSpPr>
          <p:nvPr>
            <p:ph type="title"/>
          </p:nvPr>
        </p:nvSpPr>
        <p:spPr>
          <a:xfrm>
            <a:off x="4600763" y="85725"/>
            <a:ext cx="2990474" cy="627550"/>
          </a:xfrm>
        </p:spPr>
        <p:txBody>
          <a:bodyPr/>
          <a:lstStyle/>
          <a:p>
            <a:r>
              <a:rPr lang="en-IN" dirty="0"/>
              <a:t>Correlation</a:t>
            </a:r>
          </a:p>
        </p:txBody>
      </p:sp>
      <p:pic>
        <p:nvPicPr>
          <p:cNvPr id="3" name="Picture 2">
            <a:extLst>
              <a:ext uri="{FF2B5EF4-FFF2-40B4-BE49-F238E27FC236}">
                <a16:creationId xmlns:a16="http://schemas.microsoft.com/office/drawing/2014/main" id="{D0600467-9DB7-4F6C-82DF-6A03A148E404}"/>
              </a:ext>
            </a:extLst>
          </p:cNvPr>
          <p:cNvPicPr>
            <a:picLocks noChangeAspect="1"/>
          </p:cNvPicPr>
          <p:nvPr/>
        </p:nvPicPr>
        <p:blipFill>
          <a:blip r:embed="rId2"/>
          <a:stretch>
            <a:fillRect/>
          </a:stretch>
        </p:blipFill>
        <p:spPr>
          <a:xfrm>
            <a:off x="2048946" y="781050"/>
            <a:ext cx="8094108" cy="599122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4968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0C1D-40C9-458E-9DA3-3DBB544DB62F}"/>
              </a:ext>
            </a:extLst>
          </p:cNvPr>
          <p:cNvSpPr>
            <a:spLocks noGrp="1"/>
          </p:cNvSpPr>
          <p:nvPr>
            <p:ph type="title"/>
          </p:nvPr>
        </p:nvSpPr>
        <p:spPr>
          <a:xfrm>
            <a:off x="2734783" y="228600"/>
            <a:ext cx="6848833" cy="697888"/>
          </a:xfrm>
        </p:spPr>
        <p:txBody>
          <a:bodyPr/>
          <a:lstStyle/>
          <a:p>
            <a:r>
              <a:rPr lang="en-US" dirty="0"/>
              <a:t>Number of movies by year</a:t>
            </a:r>
            <a:endParaRPr lang="en-IN" dirty="0"/>
          </a:p>
        </p:txBody>
      </p:sp>
      <p:pic>
        <p:nvPicPr>
          <p:cNvPr id="3" name="Picture 2" descr="D:\MSBA\BA with R\project\IMDB\Number_of_movies_by_year.png">
            <a:extLst>
              <a:ext uri="{FF2B5EF4-FFF2-40B4-BE49-F238E27FC236}">
                <a16:creationId xmlns:a16="http://schemas.microsoft.com/office/drawing/2014/main" id="{A6BFF41E-4589-43EA-8DE2-A38E6C3BE2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34870" y="1048724"/>
            <a:ext cx="8122260" cy="5731002"/>
          </a:xfrm>
          <a:prstGeom prst="rect">
            <a:avLst/>
          </a:prstGeom>
          <a:noFill/>
          <a:ln>
            <a:noFill/>
          </a:ln>
        </p:spPr>
      </p:pic>
    </p:spTree>
    <p:extLst>
      <p:ext uri="{BB962C8B-B14F-4D97-AF65-F5344CB8AC3E}">
        <p14:creationId xmlns:p14="http://schemas.microsoft.com/office/powerpoint/2010/main" val="3836310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2413-A3F1-4BA3-BFF4-73A74D5B990F}"/>
              </a:ext>
            </a:extLst>
          </p:cNvPr>
          <p:cNvSpPr>
            <a:spLocks noGrp="1"/>
          </p:cNvSpPr>
          <p:nvPr>
            <p:ph type="title"/>
          </p:nvPr>
        </p:nvSpPr>
        <p:spPr>
          <a:xfrm>
            <a:off x="2447745" y="95250"/>
            <a:ext cx="7296508" cy="705461"/>
          </a:xfrm>
        </p:spPr>
        <p:txBody>
          <a:bodyPr/>
          <a:lstStyle/>
          <a:p>
            <a:r>
              <a:rPr lang="en-US" dirty="0"/>
              <a:t>Average IMDB score by year</a:t>
            </a:r>
            <a:endParaRPr lang="en-IN" dirty="0"/>
          </a:p>
        </p:txBody>
      </p:sp>
      <p:pic>
        <p:nvPicPr>
          <p:cNvPr id="3" name="Picture 2" descr="D:\MSBA\BA with R\project\IMDB\Avg_IMDB_score_by_year.png">
            <a:extLst>
              <a:ext uri="{FF2B5EF4-FFF2-40B4-BE49-F238E27FC236}">
                <a16:creationId xmlns:a16="http://schemas.microsoft.com/office/drawing/2014/main" id="{B34BA743-2829-4396-985D-40507FE01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84642" y="800711"/>
            <a:ext cx="8822715" cy="5942989"/>
          </a:xfrm>
          <a:prstGeom prst="rect">
            <a:avLst/>
          </a:prstGeom>
          <a:noFill/>
          <a:ln>
            <a:noFill/>
          </a:ln>
        </p:spPr>
      </p:pic>
    </p:spTree>
    <p:extLst>
      <p:ext uri="{BB962C8B-B14F-4D97-AF65-F5344CB8AC3E}">
        <p14:creationId xmlns:p14="http://schemas.microsoft.com/office/powerpoint/2010/main" val="12158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DB85-2178-47FA-910A-27E0B29E2D36}"/>
              </a:ext>
            </a:extLst>
          </p:cNvPr>
          <p:cNvSpPr>
            <a:spLocks noGrp="1"/>
          </p:cNvSpPr>
          <p:nvPr>
            <p:ph type="title"/>
          </p:nvPr>
        </p:nvSpPr>
        <p:spPr>
          <a:xfrm>
            <a:off x="1273973" y="0"/>
            <a:ext cx="9644054" cy="677008"/>
          </a:xfrm>
        </p:spPr>
        <p:txBody>
          <a:bodyPr/>
          <a:lstStyle/>
          <a:p>
            <a:r>
              <a:rPr lang="en-US" dirty="0"/>
              <a:t>Average IMDB rating by content rating</a:t>
            </a:r>
            <a:endParaRPr lang="en-IN" dirty="0"/>
          </a:p>
        </p:txBody>
      </p:sp>
      <p:pic>
        <p:nvPicPr>
          <p:cNvPr id="3" name="Picture 2" descr="D:\MSBA\BA with R\project\IMDB\Avg_IMDB_rating_by_content_rating.png">
            <a:extLst>
              <a:ext uri="{FF2B5EF4-FFF2-40B4-BE49-F238E27FC236}">
                <a16:creationId xmlns:a16="http://schemas.microsoft.com/office/drawing/2014/main" id="{E1A4851B-14A2-4A65-8DF1-BD66D110D6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1982" y="762733"/>
            <a:ext cx="8608036" cy="6000017"/>
          </a:xfrm>
          <a:prstGeom prst="rect">
            <a:avLst/>
          </a:prstGeom>
          <a:noFill/>
          <a:ln>
            <a:noFill/>
          </a:ln>
        </p:spPr>
      </p:pic>
    </p:spTree>
    <p:extLst>
      <p:ext uri="{BB962C8B-B14F-4D97-AF65-F5344CB8AC3E}">
        <p14:creationId xmlns:p14="http://schemas.microsoft.com/office/powerpoint/2010/main" val="120562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80F9-3191-4701-8D84-403915875250}"/>
              </a:ext>
            </a:extLst>
          </p:cNvPr>
          <p:cNvSpPr>
            <a:spLocks noGrp="1"/>
          </p:cNvSpPr>
          <p:nvPr>
            <p:ph type="title"/>
          </p:nvPr>
        </p:nvSpPr>
        <p:spPr>
          <a:xfrm>
            <a:off x="2259167" y="61546"/>
            <a:ext cx="7673664" cy="573577"/>
          </a:xfrm>
        </p:spPr>
        <p:txBody>
          <a:bodyPr/>
          <a:lstStyle/>
          <a:p>
            <a:r>
              <a:rPr lang="en-US" dirty="0"/>
              <a:t>IMDB score by top 20 directors</a:t>
            </a:r>
            <a:endParaRPr lang="en-IN" dirty="0"/>
          </a:p>
        </p:txBody>
      </p:sp>
      <p:pic>
        <p:nvPicPr>
          <p:cNvPr id="3" name="Picture 2" descr="D:\MSBA\BA with R\project\IMDB\IMDB_score_by_top_20_dir.png">
            <a:extLst>
              <a:ext uri="{FF2B5EF4-FFF2-40B4-BE49-F238E27FC236}">
                <a16:creationId xmlns:a16="http://schemas.microsoft.com/office/drawing/2014/main" id="{E544C8A6-19A4-41F2-BE8D-C680D135999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57295" y="635123"/>
            <a:ext cx="8277409" cy="6143746"/>
          </a:xfrm>
          <a:prstGeom prst="rect">
            <a:avLst/>
          </a:prstGeom>
          <a:noFill/>
          <a:ln>
            <a:noFill/>
          </a:ln>
        </p:spPr>
      </p:pic>
    </p:spTree>
    <p:extLst>
      <p:ext uri="{BB962C8B-B14F-4D97-AF65-F5344CB8AC3E}">
        <p14:creationId xmlns:p14="http://schemas.microsoft.com/office/powerpoint/2010/main" val="6258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D29FD4-BA33-49CE-A7E9-2A4DA7AE60AD}"/>
              </a:ext>
            </a:extLst>
          </p:cNvPr>
          <p:cNvSpPr>
            <a:spLocks noGrp="1"/>
          </p:cNvSpPr>
          <p:nvPr>
            <p:ph type="title"/>
          </p:nvPr>
        </p:nvSpPr>
        <p:spPr>
          <a:xfrm>
            <a:off x="1073151" y="446088"/>
            <a:ext cx="3547533" cy="1497012"/>
          </a:xfrm>
        </p:spPr>
        <p:txBody>
          <a:bodyPr/>
          <a:lstStyle/>
          <a:p>
            <a:pPr algn="ctr"/>
            <a:r>
              <a:rPr lang="en-US" sz="4000" dirty="0"/>
              <a:t>Course Of Action</a:t>
            </a:r>
          </a:p>
        </p:txBody>
      </p:sp>
      <p:graphicFrame>
        <p:nvGraphicFramePr>
          <p:cNvPr id="13" name="Content Placeholder 12">
            <a:extLst>
              <a:ext uri="{FF2B5EF4-FFF2-40B4-BE49-F238E27FC236}">
                <a16:creationId xmlns:a16="http://schemas.microsoft.com/office/drawing/2014/main" id="{F22A1165-FD06-474B-8160-6C29B38BFFD5}"/>
              </a:ext>
            </a:extLst>
          </p:cNvPr>
          <p:cNvGraphicFramePr>
            <a:graphicFrameLocks noGrp="1"/>
          </p:cNvGraphicFramePr>
          <p:nvPr>
            <p:ph idx="1"/>
            <p:extLst>
              <p:ext uri="{D42A27DB-BD31-4B8C-83A1-F6EECF244321}">
                <p14:modId xmlns:p14="http://schemas.microsoft.com/office/powerpoint/2010/main" val="3273635929"/>
              </p:ext>
            </p:extLst>
          </p:nvPr>
        </p:nvGraphicFramePr>
        <p:xfrm>
          <a:off x="4856163" y="446088"/>
          <a:ext cx="6251575" cy="5414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 Placeholder 11">
            <a:extLst>
              <a:ext uri="{FF2B5EF4-FFF2-40B4-BE49-F238E27FC236}">
                <a16:creationId xmlns:a16="http://schemas.microsoft.com/office/drawing/2014/main" id="{FDA93C9F-2E27-4E2E-BFD2-FBE6393B9C7B}"/>
              </a:ext>
            </a:extLst>
          </p:cNvPr>
          <p:cNvSpPr>
            <a:spLocks noGrp="1"/>
          </p:cNvSpPr>
          <p:nvPr>
            <p:ph type="body" sz="half" idx="2"/>
          </p:nvPr>
        </p:nvSpPr>
        <p:spPr/>
        <p:txBody>
          <a:bodyPr>
            <a:normAutofit/>
          </a:bodyPr>
          <a:lstStyle/>
          <a:p>
            <a:pPr algn="ctr"/>
            <a:r>
              <a:rPr lang="en-US" sz="3600" dirty="0"/>
              <a:t>Various steps to be followed along the project</a:t>
            </a:r>
          </a:p>
        </p:txBody>
      </p:sp>
    </p:spTree>
    <p:extLst>
      <p:ext uri="{BB962C8B-B14F-4D97-AF65-F5344CB8AC3E}">
        <p14:creationId xmlns:p14="http://schemas.microsoft.com/office/powerpoint/2010/main" val="3694422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B636-AA4B-472F-B705-B10FAB1AF02A}"/>
              </a:ext>
            </a:extLst>
          </p:cNvPr>
          <p:cNvSpPr>
            <a:spLocks noGrp="1"/>
          </p:cNvSpPr>
          <p:nvPr>
            <p:ph type="title"/>
          </p:nvPr>
        </p:nvSpPr>
        <p:spPr>
          <a:xfrm>
            <a:off x="1091354" y="0"/>
            <a:ext cx="10215554" cy="671512"/>
          </a:xfrm>
        </p:spPr>
        <p:txBody>
          <a:bodyPr/>
          <a:lstStyle/>
          <a:p>
            <a:r>
              <a:rPr lang="en-US" dirty="0"/>
              <a:t>IMDB score by top 20 directors after 2000</a:t>
            </a:r>
            <a:endParaRPr lang="en-IN" dirty="0"/>
          </a:p>
        </p:txBody>
      </p:sp>
      <p:pic>
        <p:nvPicPr>
          <p:cNvPr id="3" name="Picture 2" descr="D:\MSBA\BA with R\project\IMDB\IMDB_by_top20_after2000.png">
            <a:extLst>
              <a:ext uri="{FF2B5EF4-FFF2-40B4-BE49-F238E27FC236}">
                <a16:creationId xmlns:a16="http://schemas.microsoft.com/office/drawing/2014/main" id="{09FF4F42-A8BC-4CC8-A368-F81B4D5BC8C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9709" y="671512"/>
            <a:ext cx="8092582" cy="6053138"/>
          </a:xfrm>
          <a:prstGeom prst="rect">
            <a:avLst/>
          </a:prstGeom>
          <a:noFill/>
          <a:ln>
            <a:noFill/>
          </a:ln>
        </p:spPr>
      </p:pic>
    </p:spTree>
    <p:extLst>
      <p:ext uri="{BB962C8B-B14F-4D97-AF65-F5344CB8AC3E}">
        <p14:creationId xmlns:p14="http://schemas.microsoft.com/office/powerpoint/2010/main" val="4248539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3766-65B1-468A-89C4-340D317E88C7}"/>
              </a:ext>
            </a:extLst>
          </p:cNvPr>
          <p:cNvSpPr>
            <a:spLocks noGrp="1"/>
          </p:cNvSpPr>
          <p:nvPr>
            <p:ph type="title"/>
          </p:nvPr>
        </p:nvSpPr>
        <p:spPr>
          <a:xfrm>
            <a:off x="810001" y="175846"/>
            <a:ext cx="10571998" cy="1206623"/>
          </a:xfrm>
        </p:spPr>
        <p:txBody>
          <a:bodyPr/>
          <a:lstStyle/>
          <a:p>
            <a:pPr algn="ctr"/>
            <a:r>
              <a:rPr lang="en-US" dirty="0"/>
              <a:t>Top 3 highest gross movies of each year from 2010-2016</a:t>
            </a:r>
            <a:endParaRPr lang="en-IN" dirty="0"/>
          </a:p>
        </p:txBody>
      </p:sp>
      <p:graphicFrame>
        <p:nvGraphicFramePr>
          <p:cNvPr id="3" name="Table 2">
            <a:extLst>
              <a:ext uri="{FF2B5EF4-FFF2-40B4-BE49-F238E27FC236}">
                <a16:creationId xmlns:a16="http://schemas.microsoft.com/office/drawing/2014/main" id="{544CD936-0B23-4FBD-98BB-788757072F33}"/>
              </a:ext>
            </a:extLst>
          </p:cNvPr>
          <p:cNvGraphicFramePr>
            <a:graphicFrameLocks noGrp="1"/>
          </p:cNvGraphicFramePr>
          <p:nvPr>
            <p:extLst>
              <p:ext uri="{D42A27DB-BD31-4B8C-83A1-F6EECF244321}">
                <p14:modId xmlns:p14="http://schemas.microsoft.com/office/powerpoint/2010/main" val="3211403016"/>
              </p:ext>
            </p:extLst>
          </p:nvPr>
        </p:nvGraphicFramePr>
        <p:xfrm>
          <a:off x="2400298" y="2243189"/>
          <a:ext cx="9557237" cy="2011680"/>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Toy Story 3Â</a:t>
                      </a:r>
                      <a:endParaRPr lang="en-IN" dirty="0"/>
                    </a:p>
                  </a:txBody>
                  <a:tcPr/>
                </a:tc>
                <a:tc>
                  <a:txBody>
                    <a:bodyPr/>
                    <a:lstStyle/>
                    <a:p>
                      <a:pPr algn="ctr"/>
                      <a:r>
                        <a:rPr lang="en-US" sz="1800" kern="1200" dirty="0">
                          <a:solidFill>
                            <a:schemeClr val="dk1"/>
                          </a:solidFill>
                          <a:effectLst/>
                          <a:latin typeface="+mn-lt"/>
                          <a:ea typeface="+mn-ea"/>
                          <a:cs typeface="+mn-cs"/>
                        </a:rPr>
                        <a:t>Lee Unkrich</a:t>
                      </a:r>
                      <a:endParaRPr lang="en-IN" dirty="0"/>
                    </a:p>
                  </a:txBody>
                  <a:tcPr/>
                </a:tc>
                <a:tc>
                  <a:txBody>
                    <a:bodyPr/>
                    <a:lstStyle/>
                    <a:p>
                      <a:pPr algn="ctr"/>
                      <a:r>
                        <a:rPr lang="en-US" sz="1800" kern="1200" dirty="0">
                          <a:solidFill>
                            <a:schemeClr val="dk1"/>
                          </a:solidFill>
                          <a:effectLst/>
                          <a:latin typeface="+mn-lt"/>
                          <a:ea typeface="+mn-ea"/>
                          <a:cs typeface="+mn-cs"/>
                        </a:rPr>
                        <a:t>Tom Hanks</a:t>
                      </a:r>
                      <a:endParaRPr lang="en-IN" dirty="0"/>
                    </a:p>
                  </a:txBody>
                  <a:tcPr/>
                </a:tc>
                <a:tc>
                  <a:txBody>
                    <a:bodyPr/>
                    <a:lstStyle/>
                    <a:p>
                      <a:pPr algn="ctr"/>
                      <a:r>
                        <a:rPr lang="en-US" sz="1800" kern="1200" dirty="0">
                          <a:solidFill>
                            <a:schemeClr val="dk1"/>
                          </a:solidFill>
                          <a:effectLst/>
                          <a:latin typeface="+mn-lt"/>
                          <a:ea typeface="+mn-ea"/>
                          <a:cs typeface="+mn-cs"/>
                        </a:rPr>
                        <a:t>414984497</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Alice in </a:t>
                      </a:r>
                      <a:r>
                        <a:rPr lang="en-US" sz="1800" kern="1200" dirty="0" err="1">
                          <a:solidFill>
                            <a:schemeClr val="dk1"/>
                          </a:solidFill>
                          <a:effectLst/>
                          <a:latin typeface="+mn-lt"/>
                          <a:ea typeface="+mn-ea"/>
                          <a:cs typeface="+mn-cs"/>
                        </a:rPr>
                        <a:t>WonderlandÂ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Tim Burton</a:t>
                      </a:r>
                      <a:endParaRPr lang="en-IN" dirty="0"/>
                    </a:p>
                  </a:txBody>
                  <a:tcPr/>
                </a:tc>
                <a:tc>
                  <a:txBody>
                    <a:bodyPr/>
                    <a:lstStyle/>
                    <a:p>
                      <a:pPr algn="ctr"/>
                      <a:r>
                        <a:rPr lang="en-US" sz="1800" kern="1200" dirty="0">
                          <a:solidFill>
                            <a:schemeClr val="dk1"/>
                          </a:solidFill>
                          <a:effectLst/>
                          <a:latin typeface="+mn-lt"/>
                          <a:ea typeface="+mn-ea"/>
                          <a:cs typeface="+mn-cs"/>
                        </a:rPr>
                        <a:t>Johnny Depp</a:t>
                      </a:r>
                      <a:endParaRPr lang="en-IN" dirty="0"/>
                    </a:p>
                  </a:txBody>
                  <a:tcPr/>
                </a:tc>
                <a:tc>
                  <a:txBody>
                    <a:bodyPr/>
                    <a:lstStyle/>
                    <a:p>
                      <a:pPr algn="ctr"/>
                      <a:r>
                        <a:rPr lang="en-US" sz="1800" kern="1200" dirty="0">
                          <a:solidFill>
                            <a:schemeClr val="dk1"/>
                          </a:solidFill>
                          <a:effectLst/>
                          <a:latin typeface="+mn-lt"/>
                          <a:ea typeface="+mn-ea"/>
                          <a:cs typeface="+mn-cs"/>
                        </a:rPr>
                        <a:t>334185206</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Alice in </a:t>
                      </a:r>
                      <a:r>
                        <a:rPr lang="en-US" sz="1800" kern="1200" dirty="0" err="1">
                          <a:solidFill>
                            <a:schemeClr val="dk1"/>
                          </a:solidFill>
                          <a:effectLst/>
                          <a:latin typeface="+mn-lt"/>
                          <a:ea typeface="+mn-ea"/>
                          <a:cs typeface="+mn-cs"/>
                        </a:rPr>
                        <a:t>WonderlandÂ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Tim Burton</a:t>
                      </a:r>
                      <a:endParaRPr lang="en-IN" dirty="0"/>
                    </a:p>
                  </a:txBody>
                  <a:tcPr/>
                </a:tc>
                <a:tc>
                  <a:txBody>
                    <a:bodyPr/>
                    <a:lstStyle/>
                    <a:p>
                      <a:pPr algn="ctr"/>
                      <a:r>
                        <a:rPr lang="en-US" sz="1800" kern="1200" dirty="0">
                          <a:solidFill>
                            <a:schemeClr val="dk1"/>
                          </a:solidFill>
                          <a:effectLst/>
                          <a:latin typeface="+mn-lt"/>
                          <a:ea typeface="+mn-ea"/>
                          <a:cs typeface="+mn-cs"/>
                        </a:rPr>
                        <a:t>Johnny Depp</a:t>
                      </a:r>
                      <a:endParaRPr lang="en-IN" dirty="0"/>
                    </a:p>
                  </a:txBody>
                  <a:tcPr/>
                </a:tc>
                <a:tc>
                  <a:txBody>
                    <a:bodyPr/>
                    <a:lstStyle/>
                    <a:p>
                      <a:pPr algn="ctr"/>
                      <a:r>
                        <a:rPr lang="en-US" sz="1800" kern="1200" dirty="0">
                          <a:solidFill>
                            <a:schemeClr val="dk1"/>
                          </a:solidFill>
                          <a:effectLst/>
                          <a:latin typeface="+mn-lt"/>
                          <a:ea typeface="+mn-ea"/>
                          <a:cs typeface="+mn-cs"/>
                        </a:rPr>
                        <a:t>334185206</a:t>
                      </a:r>
                      <a:endParaRPr lang="en-IN" dirty="0"/>
                    </a:p>
                  </a:txBody>
                  <a:tcPr/>
                </a:tc>
                <a:extLst>
                  <a:ext uri="{0D108BD9-81ED-4DB2-BD59-A6C34878D82A}">
                    <a16:rowId xmlns:a16="http://schemas.microsoft.com/office/drawing/2014/main" val="905277990"/>
                  </a:ext>
                </a:extLst>
              </a:tr>
            </a:tbl>
          </a:graphicData>
        </a:graphic>
      </p:graphicFrame>
      <p:sp>
        <p:nvSpPr>
          <p:cNvPr id="4" name="TextBox 3">
            <a:extLst>
              <a:ext uri="{FF2B5EF4-FFF2-40B4-BE49-F238E27FC236}">
                <a16:creationId xmlns:a16="http://schemas.microsoft.com/office/drawing/2014/main" id="{8B3D843E-5B74-4F31-9980-FD2E0DA0559D}"/>
              </a:ext>
            </a:extLst>
          </p:cNvPr>
          <p:cNvSpPr txBox="1"/>
          <p:nvPr/>
        </p:nvSpPr>
        <p:spPr>
          <a:xfrm>
            <a:off x="369277" y="2967335"/>
            <a:ext cx="1717137" cy="923330"/>
          </a:xfrm>
          <a:prstGeom prst="rect">
            <a:avLst/>
          </a:prstGeom>
          <a:noFill/>
        </p:spPr>
        <p:txBody>
          <a:bodyPr wrap="none" rtlCol="0">
            <a:spAutoFit/>
          </a:bodyPr>
          <a:lstStyle/>
          <a:p>
            <a:r>
              <a:rPr lang="en-IN" sz="5400" dirty="0"/>
              <a:t>2010</a:t>
            </a:r>
          </a:p>
        </p:txBody>
      </p:sp>
      <p:sp>
        <p:nvSpPr>
          <p:cNvPr id="7" name="TextBox 6">
            <a:extLst>
              <a:ext uri="{FF2B5EF4-FFF2-40B4-BE49-F238E27FC236}">
                <a16:creationId xmlns:a16="http://schemas.microsoft.com/office/drawing/2014/main" id="{7D5F6093-27DE-47C9-8DC2-9EF4EBF4D306}"/>
              </a:ext>
            </a:extLst>
          </p:cNvPr>
          <p:cNvSpPr txBox="1"/>
          <p:nvPr/>
        </p:nvSpPr>
        <p:spPr>
          <a:xfrm>
            <a:off x="369277" y="5115589"/>
            <a:ext cx="1717137" cy="923330"/>
          </a:xfrm>
          <a:prstGeom prst="rect">
            <a:avLst/>
          </a:prstGeom>
          <a:noFill/>
        </p:spPr>
        <p:txBody>
          <a:bodyPr wrap="none" rtlCol="0">
            <a:spAutoFit/>
          </a:bodyPr>
          <a:lstStyle/>
          <a:p>
            <a:r>
              <a:rPr lang="en-IN" sz="5400" dirty="0"/>
              <a:t>2011</a:t>
            </a:r>
          </a:p>
        </p:txBody>
      </p:sp>
      <p:graphicFrame>
        <p:nvGraphicFramePr>
          <p:cNvPr id="8" name="Table 7">
            <a:extLst>
              <a:ext uri="{FF2B5EF4-FFF2-40B4-BE49-F238E27FC236}">
                <a16:creationId xmlns:a16="http://schemas.microsoft.com/office/drawing/2014/main" id="{15BC3352-2543-401C-9C97-77F5EF15EB23}"/>
              </a:ext>
            </a:extLst>
          </p:cNvPr>
          <p:cNvGraphicFramePr>
            <a:graphicFrameLocks noGrp="1"/>
          </p:cNvGraphicFramePr>
          <p:nvPr>
            <p:extLst>
              <p:ext uri="{D42A27DB-BD31-4B8C-83A1-F6EECF244321}">
                <p14:modId xmlns:p14="http://schemas.microsoft.com/office/powerpoint/2010/main" val="2608897910"/>
              </p:ext>
            </p:extLst>
          </p:nvPr>
        </p:nvGraphicFramePr>
        <p:xfrm>
          <a:off x="2400297" y="4254869"/>
          <a:ext cx="9557237" cy="2560320"/>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289744">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Transformers: Dark of the </a:t>
                      </a:r>
                      <a:r>
                        <a:rPr lang="en-US" sz="1800" kern="1200" dirty="0" err="1">
                          <a:solidFill>
                            <a:schemeClr val="dk1"/>
                          </a:solidFill>
                          <a:effectLst/>
                          <a:latin typeface="+mn-lt"/>
                          <a:ea typeface="+mn-ea"/>
                          <a:cs typeface="+mn-cs"/>
                        </a:rPr>
                        <a:t>MoonÂ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Michael Bay</a:t>
                      </a:r>
                      <a:endParaRPr lang="en-IN" dirty="0"/>
                    </a:p>
                  </a:txBody>
                  <a:tcPr/>
                </a:tc>
                <a:tc>
                  <a:txBody>
                    <a:bodyPr/>
                    <a:lstStyle/>
                    <a:p>
                      <a:pPr algn="ctr"/>
                      <a:r>
                        <a:rPr lang="en-US" sz="1800" kern="1200" dirty="0">
                          <a:solidFill>
                            <a:schemeClr val="dk1"/>
                          </a:solidFill>
                          <a:effectLst/>
                          <a:latin typeface="+mn-lt"/>
                          <a:ea typeface="+mn-ea"/>
                          <a:cs typeface="+mn-cs"/>
                        </a:rPr>
                        <a:t>Glenn </a:t>
                      </a:r>
                      <a:r>
                        <a:rPr lang="en-US" sz="1800" kern="1200" dirty="0" err="1">
                          <a:solidFill>
                            <a:schemeClr val="dk1"/>
                          </a:solidFill>
                          <a:effectLst/>
                          <a:latin typeface="+mn-lt"/>
                          <a:ea typeface="+mn-ea"/>
                          <a:cs typeface="+mn-cs"/>
                        </a:rPr>
                        <a:t>Morshower</a:t>
                      </a:r>
                      <a:endParaRPr lang="en-IN" dirty="0"/>
                    </a:p>
                  </a:txBody>
                  <a:tcPr/>
                </a:tc>
                <a:tc>
                  <a:txBody>
                    <a:bodyPr/>
                    <a:lstStyle/>
                    <a:p>
                      <a:pPr algn="ctr"/>
                      <a:r>
                        <a:rPr lang="en-US" sz="1800" kern="1200" dirty="0">
                          <a:solidFill>
                            <a:schemeClr val="dk1"/>
                          </a:solidFill>
                          <a:effectLst/>
                          <a:latin typeface="+mn-lt"/>
                          <a:ea typeface="+mn-ea"/>
                          <a:cs typeface="+mn-cs"/>
                        </a:rPr>
                        <a:t>352358779</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The Hangover Part IIÂ</a:t>
                      </a:r>
                      <a:endParaRPr lang="en-IN" dirty="0"/>
                    </a:p>
                  </a:txBody>
                  <a:tcPr/>
                </a:tc>
                <a:tc>
                  <a:txBody>
                    <a:bodyPr/>
                    <a:lstStyle/>
                    <a:p>
                      <a:pPr algn="ctr"/>
                      <a:r>
                        <a:rPr lang="en-US" sz="1800" kern="1200" dirty="0">
                          <a:solidFill>
                            <a:schemeClr val="dk1"/>
                          </a:solidFill>
                          <a:effectLst/>
                          <a:latin typeface="+mn-lt"/>
                          <a:ea typeface="+mn-ea"/>
                          <a:cs typeface="+mn-cs"/>
                        </a:rPr>
                        <a:t>Todd Phillips</a:t>
                      </a:r>
                      <a:endParaRPr lang="en-IN" dirty="0"/>
                    </a:p>
                  </a:txBody>
                  <a:tcPr/>
                </a:tc>
                <a:tc>
                  <a:txBody>
                    <a:bodyPr/>
                    <a:lstStyle/>
                    <a:p>
                      <a:pPr algn="ctr"/>
                      <a:r>
                        <a:rPr lang="en-US" sz="1800" kern="1200" dirty="0">
                          <a:solidFill>
                            <a:schemeClr val="dk1"/>
                          </a:solidFill>
                          <a:effectLst/>
                          <a:latin typeface="+mn-lt"/>
                          <a:ea typeface="+mn-ea"/>
                          <a:cs typeface="+mn-cs"/>
                        </a:rPr>
                        <a:t>Bradley Cooper</a:t>
                      </a:r>
                      <a:endParaRPr lang="en-IN" dirty="0"/>
                    </a:p>
                  </a:txBody>
                  <a:tcPr/>
                </a:tc>
                <a:tc>
                  <a:txBody>
                    <a:bodyPr/>
                    <a:lstStyle/>
                    <a:p>
                      <a:pPr algn="ctr"/>
                      <a:r>
                        <a:rPr lang="en-US" sz="1800" kern="1200" dirty="0">
                          <a:solidFill>
                            <a:schemeClr val="dk1"/>
                          </a:solidFill>
                          <a:effectLst/>
                          <a:latin typeface="+mn-lt"/>
                          <a:ea typeface="+mn-ea"/>
                          <a:cs typeface="+mn-cs"/>
                        </a:rPr>
                        <a:t>254455986</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Pirates of the Caribbean: On Stranger </a:t>
                      </a:r>
                      <a:r>
                        <a:rPr lang="en-US" sz="1800" kern="1200" dirty="0" err="1">
                          <a:solidFill>
                            <a:schemeClr val="dk1"/>
                          </a:solidFill>
                          <a:effectLst/>
                          <a:latin typeface="+mn-lt"/>
                          <a:ea typeface="+mn-ea"/>
                          <a:cs typeface="+mn-cs"/>
                        </a:rPr>
                        <a:t>TidesÂ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Rob Marshall</a:t>
                      </a:r>
                      <a:endParaRPr lang="en-IN" dirty="0"/>
                    </a:p>
                  </a:txBody>
                  <a:tcPr/>
                </a:tc>
                <a:tc>
                  <a:txBody>
                    <a:bodyPr/>
                    <a:lstStyle/>
                    <a:p>
                      <a:pPr algn="ctr"/>
                      <a:r>
                        <a:rPr lang="en-US" sz="1800" kern="1200" dirty="0">
                          <a:solidFill>
                            <a:schemeClr val="dk1"/>
                          </a:solidFill>
                          <a:effectLst/>
                          <a:latin typeface="+mn-lt"/>
                          <a:ea typeface="+mn-ea"/>
                          <a:cs typeface="+mn-cs"/>
                        </a:rPr>
                        <a:t>Johnny Depp</a:t>
                      </a:r>
                      <a:endParaRPr lang="en-IN" dirty="0"/>
                    </a:p>
                  </a:txBody>
                  <a:tcPr/>
                </a:tc>
                <a:tc>
                  <a:txBody>
                    <a:bodyPr/>
                    <a:lstStyle/>
                    <a:p>
                      <a:pPr algn="ctr"/>
                      <a:r>
                        <a:rPr lang="en-US" sz="1800" kern="1200" dirty="0">
                          <a:solidFill>
                            <a:schemeClr val="dk1"/>
                          </a:solidFill>
                          <a:effectLst/>
                          <a:latin typeface="+mn-lt"/>
                          <a:ea typeface="+mn-ea"/>
                          <a:cs typeface="+mn-cs"/>
                        </a:rPr>
                        <a:t>241063875</a:t>
                      </a:r>
                      <a:endParaRPr lang="en-IN" dirty="0"/>
                    </a:p>
                  </a:txBody>
                  <a:tcPr/>
                </a:tc>
                <a:extLst>
                  <a:ext uri="{0D108BD9-81ED-4DB2-BD59-A6C34878D82A}">
                    <a16:rowId xmlns:a16="http://schemas.microsoft.com/office/drawing/2014/main" val="905277990"/>
                  </a:ext>
                </a:extLst>
              </a:tr>
            </a:tbl>
          </a:graphicData>
        </a:graphic>
      </p:graphicFrame>
    </p:spTree>
    <p:extLst>
      <p:ext uri="{BB962C8B-B14F-4D97-AF65-F5344CB8AC3E}">
        <p14:creationId xmlns:p14="http://schemas.microsoft.com/office/powerpoint/2010/main" val="2846185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91F7FF-9A42-4571-9171-0B57EAB8E411}"/>
              </a:ext>
            </a:extLst>
          </p:cNvPr>
          <p:cNvSpPr>
            <a:spLocks noGrp="1"/>
          </p:cNvSpPr>
          <p:nvPr>
            <p:ph type="title"/>
          </p:nvPr>
        </p:nvSpPr>
        <p:spPr>
          <a:xfrm>
            <a:off x="809625" y="447675"/>
            <a:ext cx="10572750" cy="969963"/>
          </a:xfrm>
        </p:spPr>
        <p:txBody>
          <a:bodyPr/>
          <a:lstStyle/>
          <a:p>
            <a:pPr algn="ctr"/>
            <a:r>
              <a:rPr lang="en-US" dirty="0"/>
              <a:t>Top 3 highest gross movies of each year from 2010-2016 (contd.)</a:t>
            </a:r>
            <a:endParaRPr lang="en-IN" dirty="0"/>
          </a:p>
        </p:txBody>
      </p:sp>
      <p:sp>
        <p:nvSpPr>
          <p:cNvPr id="4" name="TextBox 3">
            <a:extLst>
              <a:ext uri="{FF2B5EF4-FFF2-40B4-BE49-F238E27FC236}">
                <a16:creationId xmlns:a16="http://schemas.microsoft.com/office/drawing/2014/main" id="{EE7F2F45-8BBE-46D7-863E-DE18FDAB5FFE}"/>
              </a:ext>
            </a:extLst>
          </p:cNvPr>
          <p:cNvSpPr txBox="1"/>
          <p:nvPr/>
        </p:nvSpPr>
        <p:spPr>
          <a:xfrm>
            <a:off x="378069" y="2845530"/>
            <a:ext cx="1717137" cy="923330"/>
          </a:xfrm>
          <a:prstGeom prst="rect">
            <a:avLst/>
          </a:prstGeom>
          <a:noFill/>
        </p:spPr>
        <p:txBody>
          <a:bodyPr wrap="none" rtlCol="0">
            <a:spAutoFit/>
          </a:bodyPr>
          <a:lstStyle/>
          <a:p>
            <a:r>
              <a:rPr lang="en-IN" sz="5400" dirty="0"/>
              <a:t>2012</a:t>
            </a:r>
          </a:p>
        </p:txBody>
      </p:sp>
      <p:sp>
        <p:nvSpPr>
          <p:cNvPr id="5" name="TextBox 4">
            <a:extLst>
              <a:ext uri="{FF2B5EF4-FFF2-40B4-BE49-F238E27FC236}">
                <a16:creationId xmlns:a16="http://schemas.microsoft.com/office/drawing/2014/main" id="{FFA1A9AC-3A3A-4F60-860C-0EBA176433B9}"/>
              </a:ext>
            </a:extLst>
          </p:cNvPr>
          <p:cNvSpPr txBox="1"/>
          <p:nvPr/>
        </p:nvSpPr>
        <p:spPr>
          <a:xfrm>
            <a:off x="378069" y="4995486"/>
            <a:ext cx="1717137" cy="923330"/>
          </a:xfrm>
          <a:prstGeom prst="rect">
            <a:avLst/>
          </a:prstGeom>
          <a:noFill/>
        </p:spPr>
        <p:txBody>
          <a:bodyPr wrap="none" rtlCol="0">
            <a:spAutoFit/>
          </a:bodyPr>
          <a:lstStyle/>
          <a:p>
            <a:r>
              <a:rPr lang="en-IN" sz="5400" dirty="0"/>
              <a:t>2013</a:t>
            </a:r>
          </a:p>
        </p:txBody>
      </p:sp>
      <p:graphicFrame>
        <p:nvGraphicFramePr>
          <p:cNvPr id="7" name="Table 6">
            <a:extLst>
              <a:ext uri="{FF2B5EF4-FFF2-40B4-BE49-F238E27FC236}">
                <a16:creationId xmlns:a16="http://schemas.microsoft.com/office/drawing/2014/main" id="{3F3EB7E7-E991-4A4A-B969-F5FE2670BBFA}"/>
              </a:ext>
            </a:extLst>
          </p:cNvPr>
          <p:cNvGraphicFramePr>
            <a:graphicFrameLocks noGrp="1"/>
          </p:cNvGraphicFramePr>
          <p:nvPr>
            <p:extLst>
              <p:ext uri="{D42A27DB-BD31-4B8C-83A1-F6EECF244321}">
                <p14:modId xmlns:p14="http://schemas.microsoft.com/office/powerpoint/2010/main" val="1942734284"/>
              </p:ext>
            </p:extLst>
          </p:nvPr>
        </p:nvGraphicFramePr>
        <p:xfrm>
          <a:off x="2400297" y="2354022"/>
          <a:ext cx="9557237" cy="1906347"/>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The </a:t>
                      </a:r>
                      <a:r>
                        <a:rPr lang="en-US" sz="1800" kern="1200" dirty="0" err="1">
                          <a:solidFill>
                            <a:schemeClr val="dk1"/>
                          </a:solidFill>
                          <a:effectLst/>
                          <a:latin typeface="+mn-lt"/>
                          <a:ea typeface="+mn-ea"/>
                          <a:cs typeface="+mn-cs"/>
                        </a:rPr>
                        <a:t>AvengersÂ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Joss </a:t>
                      </a:r>
                      <a:r>
                        <a:rPr lang="en-US" sz="1800" kern="1200" dirty="0" err="1">
                          <a:solidFill>
                            <a:schemeClr val="dk1"/>
                          </a:solidFill>
                          <a:effectLst/>
                          <a:latin typeface="+mn-lt"/>
                          <a:ea typeface="+mn-ea"/>
                          <a:cs typeface="+mn-cs"/>
                        </a:rPr>
                        <a:t>Whedon</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 </a:t>
                      </a:r>
                      <a:r>
                        <a:rPr lang="en-US" sz="1800" kern="1200" dirty="0" err="1">
                          <a:solidFill>
                            <a:schemeClr val="dk1"/>
                          </a:solidFill>
                          <a:effectLst/>
                          <a:latin typeface="+mn-lt"/>
                          <a:ea typeface="+mn-ea"/>
                          <a:cs typeface="+mn-cs"/>
                        </a:rPr>
                        <a:t>Hemsworth</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623279547</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The </a:t>
                      </a:r>
                      <a:r>
                        <a:rPr lang="en-US" sz="1800" kern="1200" dirty="0" err="1">
                          <a:solidFill>
                            <a:schemeClr val="dk1"/>
                          </a:solidFill>
                          <a:effectLst/>
                          <a:latin typeface="+mn-lt"/>
                          <a:ea typeface="+mn-ea"/>
                          <a:cs typeface="+mn-cs"/>
                        </a:rPr>
                        <a:t>AvengersÂ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Joss </a:t>
                      </a:r>
                      <a:r>
                        <a:rPr lang="en-US" sz="1800" kern="1200" dirty="0" err="1">
                          <a:solidFill>
                            <a:schemeClr val="dk1"/>
                          </a:solidFill>
                          <a:effectLst/>
                          <a:latin typeface="+mn-lt"/>
                          <a:ea typeface="+mn-ea"/>
                          <a:cs typeface="+mn-cs"/>
                        </a:rPr>
                        <a:t>Whedon</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 </a:t>
                      </a:r>
                      <a:r>
                        <a:rPr lang="en-US" sz="1800" kern="1200" dirty="0" err="1">
                          <a:solidFill>
                            <a:schemeClr val="dk1"/>
                          </a:solidFill>
                          <a:effectLst/>
                          <a:latin typeface="+mn-lt"/>
                          <a:ea typeface="+mn-ea"/>
                          <a:cs typeface="+mn-cs"/>
                        </a:rPr>
                        <a:t>Hemsworth</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623279547</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The Dark Knight </a:t>
                      </a:r>
                      <a:r>
                        <a:rPr lang="en-US" sz="1800" kern="1200" dirty="0" err="1">
                          <a:solidFill>
                            <a:schemeClr val="dk1"/>
                          </a:solidFill>
                          <a:effectLst/>
                          <a:latin typeface="+mn-lt"/>
                          <a:ea typeface="+mn-ea"/>
                          <a:cs typeface="+mn-cs"/>
                        </a:rPr>
                        <a:t>RisesÂ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Christopher Nolan </a:t>
                      </a:r>
                      <a:endParaRPr lang="en-IN" dirty="0"/>
                    </a:p>
                  </a:txBody>
                  <a:tcPr/>
                </a:tc>
                <a:tc>
                  <a:txBody>
                    <a:bodyPr/>
                    <a:lstStyle/>
                    <a:p>
                      <a:pPr algn="ctr"/>
                      <a:r>
                        <a:rPr lang="en-US" sz="1800" kern="1200" dirty="0">
                          <a:solidFill>
                            <a:schemeClr val="dk1"/>
                          </a:solidFill>
                          <a:effectLst/>
                          <a:latin typeface="+mn-lt"/>
                          <a:ea typeface="+mn-ea"/>
                          <a:cs typeface="+mn-cs"/>
                        </a:rPr>
                        <a:t>Tom Hardy </a:t>
                      </a:r>
                      <a:endParaRPr lang="en-IN" dirty="0"/>
                    </a:p>
                  </a:txBody>
                  <a:tcPr/>
                </a:tc>
                <a:tc>
                  <a:txBody>
                    <a:bodyPr/>
                    <a:lstStyle/>
                    <a:p>
                      <a:pPr algn="ctr"/>
                      <a:r>
                        <a:rPr lang="en-US" sz="1800" kern="1200" dirty="0">
                          <a:solidFill>
                            <a:schemeClr val="dk1"/>
                          </a:solidFill>
                          <a:effectLst/>
                          <a:latin typeface="+mn-lt"/>
                          <a:ea typeface="+mn-ea"/>
                          <a:cs typeface="+mn-cs"/>
                        </a:rPr>
                        <a:t>448130642</a:t>
                      </a:r>
                      <a:endParaRPr lang="en-IN" dirty="0"/>
                    </a:p>
                  </a:txBody>
                  <a:tcPr/>
                </a:tc>
                <a:extLst>
                  <a:ext uri="{0D108BD9-81ED-4DB2-BD59-A6C34878D82A}">
                    <a16:rowId xmlns:a16="http://schemas.microsoft.com/office/drawing/2014/main" val="905277990"/>
                  </a:ext>
                </a:extLst>
              </a:tr>
            </a:tbl>
          </a:graphicData>
        </a:graphic>
      </p:graphicFrame>
      <p:graphicFrame>
        <p:nvGraphicFramePr>
          <p:cNvPr id="8" name="Table 7">
            <a:extLst>
              <a:ext uri="{FF2B5EF4-FFF2-40B4-BE49-F238E27FC236}">
                <a16:creationId xmlns:a16="http://schemas.microsoft.com/office/drawing/2014/main" id="{7E6B960E-CB16-4278-867F-5398988B8B60}"/>
              </a:ext>
            </a:extLst>
          </p:cNvPr>
          <p:cNvGraphicFramePr>
            <a:graphicFrameLocks noGrp="1"/>
          </p:cNvGraphicFramePr>
          <p:nvPr>
            <p:extLst>
              <p:ext uri="{D42A27DB-BD31-4B8C-83A1-F6EECF244321}">
                <p14:modId xmlns:p14="http://schemas.microsoft.com/office/powerpoint/2010/main" val="4242871773"/>
              </p:ext>
            </p:extLst>
          </p:nvPr>
        </p:nvGraphicFramePr>
        <p:xfrm>
          <a:off x="2400297" y="4503978"/>
          <a:ext cx="9557237" cy="1906347"/>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The </a:t>
                      </a:r>
                      <a:r>
                        <a:rPr lang="en-US" sz="1800" kern="1200" dirty="0" err="1">
                          <a:solidFill>
                            <a:schemeClr val="dk1"/>
                          </a:solidFill>
                          <a:effectLst/>
                          <a:latin typeface="+mn-lt"/>
                          <a:ea typeface="+mn-ea"/>
                          <a:cs typeface="+mn-cs"/>
                        </a:rPr>
                        <a:t>AvengersÂ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Joss </a:t>
                      </a:r>
                      <a:r>
                        <a:rPr lang="en-US" sz="1800" kern="1200" dirty="0" err="1">
                          <a:solidFill>
                            <a:schemeClr val="dk1"/>
                          </a:solidFill>
                          <a:effectLst/>
                          <a:latin typeface="+mn-lt"/>
                          <a:ea typeface="+mn-ea"/>
                          <a:cs typeface="+mn-cs"/>
                        </a:rPr>
                        <a:t>Whedon</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 </a:t>
                      </a:r>
                      <a:r>
                        <a:rPr lang="en-US" sz="1800" kern="1200" dirty="0" err="1">
                          <a:solidFill>
                            <a:schemeClr val="dk1"/>
                          </a:solidFill>
                          <a:effectLst/>
                          <a:latin typeface="+mn-lt"/>
                          <a:ea typeface="+mn-ea"/>
                          <a:cs typeface="+mn-cs"/>
                        </a:rPr>
                        <a:t>Hemsworth</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623279547</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The </a:t>
                      </a:r>
                      <a:r>
                        <a:rPr lang="en-US" sz="1800" kern="1200" dirty="0" err="1">
                          <a:solidFill>
                            <a:schemeClr val="dk1"/>
                          </a:solidFill>
                          <a:effectLst/>
                          <a:latin typeface="+mn-lt"/>
                          <a:ea typeface="+mn-ea"/>
                          <a:cs typeface="+mn-cs"/>
                        </a:rPr>
                        <a:t>AvengersÂ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Joss </a:t>
                      </a:r>
                      <a:r>
                        <a:rPr lang="en-US" sz="1800" kern="1200" dirty="0" err="1">
                          <a:solidFill>
                            <a:schemeClr val="dk1"/>
                          </a:solidFill>
                          <a:effectLst/>
                          <a:latin typeface="+mn-lt"/>
                          <a:ea typeface="+mn-ea"/>
                          <a:cs typeface="+mn-cs"/>
                        </a:rPr>
                        <a:t>Whedon</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 </a:t>
                      </a:r>
                      <a:r>
                        <a:rPr lang="en-US" sz="1800" kern="1200" dirty="0" err="1">
                          <a:solidFill>
                            <a:schemeClr val="dk1"/>
                          </a:solidFill>
                          <a:effectLst/>
                          <a:latin typeface="+mn-lt"/>
                          <a:ea typeface="+mn-ea"/>
                          <a:cs typeface="+mn-cs"/>
                        </a:rPr>
                        <a:t>Hemsworth</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623279547</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The Dark Knight </a:t>
                      </a:r>
                      <a:r>
                        <a:rPr lang="en-US" sz="1800" kern="1200" dirty="0" err="1">
                          <a:solidFill>
                            <a:schemeClr val="dk1"/>
                          </a:solidFill>
                          <a:effectLst/>
                          <a:latin typeface="+mn-lt"/>
                          <a:ea typeface="+mn-ea"/>
                          <a:cs typeface="+mn-cs"/>
                        </a:rPr>
                        <a:t>RisesÂ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Christopher Nolan </a:t>
                      </a:r>
                      <a:endParaRPr lang="en-IN" dirty="0"/>
                    </a:p>
                  </a:txBody>
                  <a:tcPr/>
                </a:tc>
                <a:tc>
                  <a:txBody>
                    <a:bodyPr/>
                    <a:lstStyle/>
                    <a:p>
                      <a:pPr algn="ctr"/>
                      <a:r>
                        <a:rPr lang="en-US" sz="1800" kern="1200" dirty="0">
                          <a:solidFill>
                            <a:schemeClr val="dk1"/>
                          </a:solidFill>
                          <a:effectLst/>
                          <a:latin typeface="+mn-lt"/>
                          <a:ea typeface="+mn-ea"/>
                          <a:cs typeface="+mn-cs"/>
                        </a:rPr>
                        <a:t>Tom Hardy </a:t>
                      </a:r>
                      <a:endParaRPr lang="en-IN" dirty="0"/>
                    </a:p>
                  </a:txBody>
                  <a:tcPr/>
                </a:tc>
                <a:tc>
                  <a:txBody>
                    <a:bodyPr/>
                    <a:lstStyle/>
                    <a:p>
                      <a:pPr algn="ctr"/>
                      <a:r>
                        <a:rPr lang="en-US" sz="1800" kern="1200" dirty="0">
                          <a:solidFill>
                            <a:schemeClr val="dk1"/>
                          </a:solidFill>
                          <a:effectLst/>
                          <a:latin typeface="+mn-lt"/>
                          <a:ea typeface="+mn-ea"/>
                          <a:cs typeface="+mn-cs"/>
                        </a:rPr>
                        <a:t>448130642</a:t>
                      </a:r>
                      <a:endParaRPr lang="en-IN" dirty="0"/>
                    </a:p>
                  </a:txBody>
                  <a:tcPr/>
                </a:tc>
                <a:extLst>
                  <a:ext uri="{0D108BD9-81ED-4DB2-BD59-A6C34878D82A}">
                    <a16:rowId xmlns:a16="http://schemas.microsoft.com/office/drawing/2014/main" val="905277990"/>
                  </a:ext>
                </a:extLst>
              </a:tr>
            </a:tbl>
          </a:graphicData>
        </a:graphic>
      </p:graphicFrame>
    </p:spTree>
    <p:extLst>
      <p:ext uri="{BB962C8B-B14F-4D97-AF65-F5344CB8AC3E}">
        <p14:creationId xmlns:p14="http://schemas.microsoft.com/office/powerpoint/2010/main" val="4119150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687D84-EBC1-4EC7-9E92-E6F9F202AD5B}"/>
              </a:ext>
            </a:extLst>
          </p:cNvPr>
          <p:cNvSpPr txBox="1">
            <a:spLocks/>
          </p:cNvSpPr>
          <p:nvPr/>
        </p:nvSpPr>
        <p:spPr>
          <a:xfrm>
            <a:off x="810001" y="175846"/>
            <a:ext cx="10571998" cy="120662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dirty="0"/>
          </a:p>
        </p:txBody>
      </p:sp>
      <p:sp>
        <p:nvSpPr>
          <p:cNvPr id="4" name="Title 1">
            <a:extLst>
              <a:ext uri="{FF2B5EF4-FFF2-40B4-BE49-F238E27FC236}">
                <a16:creationId xmlns:a16="http://schemas.microsoft.com/office/drawing/2014/main" id="{D81BD61B-3F3B-46D1-A54E-2715F28CA6FA}"/>
              </a:ext>
            </a:extLst>
          </p:cNvPr>
          <p:cNvSpPr>
            <a:spLocks noGrp="1"/>
          </p:cNvSpPr>
          <p:nvPr>
            <p:ph type="title"/>
          </p:nvPr>
        </p:nvSpPr>
        <p:spPr>
          <a:xfrm>
            <a:off x="809625" y="447675"/>
            <a:ext cx="10572750" cy="969963"/>
          </a:xfrm>
        </p:spPr>
        <p:txBody>
          <a:bodyPr/>
          <a:lstStyle/>
          <a:p>
            <a:pPr algn="ctr"/>
            <a:r>
              <a:rPr lang="en-US" dirty="0"/>
              <a:t>Top 3 highest gross movies of each year from 2010-2016 (contd.)</a:t>
            </a:r>
            <a:endParaRPr lang="en-IN" dirty="0"/>
          </a:p>
        </p:txBody>
      </p:sp>
      <p:sp>
        <p:nvSpPr>
          <p:cNvPr id="5" name="TextBox 4">
            <a:extLst>
              <a:ext uri="{FF2B5EF4-FFF2-40B4-BE49-F238E27FC236}">
                <a16:creationId xmlns:a16="http://schemas.microsoft.com/office/drawing/2014/main" id="{27DDFDD9-125F-4A8D-B0D2-1844C02A2631}"/>
              </a:ext>
            </a:extLst>
          </p:cNvPr>
          <p:cNvSpPr txBox="1"/>
          <p:nvPr/>
        </p:nvSpPr>
        <p:spPr>
          <a:xfrm>
            <a:off x="351692" y="2967335"/>
            <a:ext cx="1717137" cy="923330"/>
          </a:xfrm>
          <a:prstGeom prst="rect">
            <a:avLst/>
          </a:prstGeom>
          <a:noFill/>
        </p:spPr>
        <p:txBody>
          <a:bodyPr wrap="none" rtlCol="0">
            <a:spAutoFit/>
          </a:bodyPr>
          <a:lstStyle/>
          <a:p>
            <a:r>
              <a:rPr lang="en-IN" sz="5400" dirty="0"/>
              <a:t>2014</a:t>
            </a:r>
          </a:p>
        </p:txBody>
      </p:sp>
      <p:sp>
        <p:nvSpPr>
          <p:cNvPr id="6" name="TextBox 5">
            <a:extLst>
              <a:ext uri="{FF2B5EF4-FFF2-40B4-BE49-F238E27FC236}">
                <a16:creationId xmlns:a16="http://schemas.microsoft.com/office/drawing/2014/main" id="{D649B1D2-0F7C-45DA-9034-7CA78FB1A2BD}"/>
              </a:ext>
            </a:extLst>
          </p:cNvPr>
          <p:cNvSpPr txBox="1"/>
          <p:nvPr/>
        </p:nvSpPr>
        <p:spPr>
          <a:xfrm>
            <a:off x="351692" y="5255738"/>
            <a:ext cx="1717137" cy="923330"/>
          </a:xfrm>
          <a:prstGeom prst="rect">
            <a:avLst/>
          </a:prstGeom>
          <a:noFill/>
        </p:spPr>
        <p:txBody>
          <a:bodyPr wrap="none" rtlCol="0">
            <a:spAutoFit/>
          </a:bodyPr>
          <a:lstStyle/>
          <a:p>
            <a:r>
              <a:rPr lang="en-IN" sz="5400" dirty="0"/>
              <a:t>2015</a:t>
            </a:r>
          </a:p>
        </p:txBody>
      </p:sp>
      <p:graphicFrame>
        <p:nvGraphicFramePr>
          <p:cNvPr id="7" name="Table 6">
            <a:extLst>
              <a:ext uri="{FF2B5EF4-FFF2-40B4-BE49-F238E27FC236}">
                <a16:creationId xmlns:a16="http://schemas.microsoft.com/office/drawing/2014/main" id="{B474C4B0-0E96-4F4A-B8D8-B70B90E5D982}"/>
              </a:ext>
            </a:extLst>
          </p:cNvPr>
          <p:cNvGraphicFramePr>
            <a:graphicFrameLocks noGrp="1"/>
          </p:cNvGraphicFramePr>
          <p:nvPr>
            <p:extLst>
              <p:ext uri="{D42A27DB-BD31-4B8C-83A1-F6EECF244321}">
                <p14:modId xmlns:p14="http://schemas.microsoft.com/office/powerpoint/2010/main" val="751356950"/>
              </p:ext>
            </p:extLst>
          </p:nvPr>
        </p:nvGraphicFramePr>
        <p:xfrm>
          <a:off x="2400298" y="2243189"/>
          <a:ext cx="9557237" cy="2286000"/>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American </a:t>
                      </a:r>
                      <a:r>
                        <a:rPr lang="en-US" sz="1800" kern="1200" dirty="0" err="1">
                          <a:solidFill>
                            <a:schemeClr val="dk1"/>
                          </a:solidFill>
                          <a:effectLst/>
                          <a:latin typeface="+mn-lt"/>
                          <a:ea typeface="+mn-ea"/>
                          <a:cs typeface="+mn-cs"/>
                        </a:rPr>
                        <a:t>SniperÂ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Clint Eastwood </a:t>
                      </a:r>
                      <a:endParaRPr lang="en-IN" dirty="0"/>
                    </a:p>
                  </a:txBody>
                  <a:tcPr/>
                </a:tc>
                <a:tc>
                  <a:txBody>
                    <a:bodyPr/>
                    <a:lstStyle/>
                    <a:p>
                      <a:pPr algn="ctr"/>
                      <a:r>
                        <a:rPr lang="en-US" sz="1800" kern="1200" dirty="0">
                          <a:solidFill>
                            <a:schemeClr val="dk1"/>
                          </a:solidFill>
                          <a:effectLst/>
                          <a:latin typeface="+mn-lt"/>
                          <a:ea typeface="+mn-ea"/>
                          <a:cs typeface="+mn-cs"/>
                        </a:rPr>
                        <a:t>Bradley Cooper </a:t>
                      </a:r>
                      <a:endParaRPr lang="en-IN" dirty="0"/>
                    </a:p>
                  </a:txBody>
                  <a:tcPr/>
                </a:tc>
                <a:tc>
                  <a:txBody>
                    <a:bodyPr/>
                    <a:lstStyle/>
                    <a:p>
                      <a:pPr algn="ctr"/>
                      <a:r>
                        <a:rPr lang="en-US" sz="1800" kern="1200" dirty="0">
                          <a:solidFill>
                            <a:schemeClr val="dk1"/>
                          </a:solidFill>
                          <a:effectLst/>
                          <a:latin typeface="+mn-lt"/>
                          <a:ea typeface="+mn-ea"/>
                          <a:cs typeface="+mn-cs"/>
                        </a:rPr>
                        <a:t>350123553</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The Hunger Games: Mockingjay - Part 1Â    </a:t>
                      </a:r>
                      <a:endParaRPr lang="en-IN" dirty="0"/>
                    </a:p>
                  </a:txBody>
                  <a:tcPr/>
                </a:tc>
                <a:tc>
                  <a:txBody>
                    <a:bodyPr/>
                    <a:lstStyle/>
                    <a:p>
                      <a:pPr algn="ctr"/>
                      <a:r>
                        <a:rPr lang="en-US" sz="1800" kern="1200" dirty="0">
                          <a:solidFill>
                            <a:schemeClr val="dk1"/>
                          </a:solidFill>
                          <a:effectLst/>
                          <a:latin typeface="+mn-lt"/>
                          <a:ea typeface="+mn-ea"/>
                          <a:cs typeface="+mn-cs"/>
                        </a:rPr>
                        <a:t>Francis Lawrence </a:t>
                      </a:r>
                      <a:endParaRPr lang="en-IN" dirty="0"/>
                    </a:p>
                  </a:txBody>
                  <a:tcPr/>
                </a:tc>
                <a:tc>
                  <a:txBody>
                    <a:bodyPr/>
                    <a:lstStyle/>
                    <a:p>
                      <a:pPr algn="ctr"/>
                      <a:r>
                        <a:rPr lang="en-US" sz="1800" kern="1200" dirty="0">
                          <a:solidFill>
                            <a:schemeClr val="dk1"/>
                          </a:solidFill>
                          <a:effectLst/>
                          <a:latin typeface="+mn-lt"/>
                          <a:ea typeface="+mn-ea"/>
                          <a:cs typeface="+mn-cs"/>
                        </a:rPr>
                        <a:t>Jennifer Lawrence </a:t>
                      </a:r>
                      <a:endParaRPr lang="en-IN" dirty="0"/>
                    </a:p>
                  </a:txBody>
                  <a:tcPr/>
                </a:tc>
                <a:tc>
                  <a:txBody>
                    <a:bodyPr/>
                    <a:lstStyle/>
                    <a:p>
                      <a:pPr algn="ctr"/>
                      <a:r>
                        <a:rPr lang="en-US" sz="1800" kern="1200" dirty="0">
                          <a:solidFill>
                            <a:schemeClr val="dk1"/>
                          </a:solidFill>
                          <a:effectLst/>
                          <a:latin typeface="+mn-lt"/>
                          <a:ea typeface="+mn-ea"/>
                          <a:cs typeface="+mn-cs"/>
                        </a:rPr>
                        <a:t>337103873</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Guardians of the </a:t>
                      </a:r>
                      <a:r>
                        <a:rPr lang="en-US" sz="1800" kern="1200" dirty="0" err="1">
                          <a:solidFill>
                            <a:schemeClr val="dk1"/>
                          </a:solidFill>
                          <a:effectLst/>
                          <a:latin typeface="+mn-lt"/>
                          <a:ea typeface="+mn-ea"/>
                          <a:cs typeface="+mn-cs"/>
                        </a:rPr>
                        <a:t>GalaxyÂ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James Gunn </a:t>
                      </a:r>
                      <a:endParaRPr lang="en-IN" dirty="0"/>
                    </a:p>
                  </a:txBody>
                  <a:tcPr/>
                </a:tc>
                <a:tc>
                  <a:txBody>
                    <a:bodyPr/>
                    <a:lstStyle/>
                    <a:p>
                      <a:pPr algn="ctr"/>
                      <a:r>
                        <a:rPr lang="en-US" sz="1800" kern="1200" dirty="0">
                          <a:solidFill>
                            <a:schemeClr val="dk1"/>
                          </a:solidFill>
                          <a:effectLst/>
                          <a:latin typeface="+mn-lt"/>
                          <a:ea typeface="+mn-ea"/>
                          <a:cs typeface="+mn-cs"/>
                        </a:rPr>
                        <a:t>Bradley Cooper </a:t>
                      </a:r>
                      <a:endParaRPr lang="en-IN" dirty="0"/>
                    </a:p>
                  </a:txBody>
                  <a:tcPr/>
                </a:tc>
                <a:tc>
                  <a:txBody>
                    <a:bodyPr/>
                    <a:lstStyle/>
                    <a:p>
                      <a:pPr algn="ctr"/>
                      <a:r>
                        <a:rPr lang="en-US" sz="1800" kern="1200" dirty="0">
                          <a:solidFill>
                            <a:schemeClr val="dk1"/>
                          </a:solidFill>
                          <a:effectLst/>
                          <a:latin typeface="+mn-lt"/>
                          <a:ea typeface="+mn-ea"/>
                          <a:cs typeface="+mn-cs"/>
                        </a:rPr>
                        <a:t>333130696</a:t>
                      </a:r>
                      <a:endParaRPr lang="en-IN" dirty="0"/>
                    </a:p>
                  </a:txBody>
                  <a:tcPr/>
                </a:tc>
                <a:extLst>
                  <a:ext uri="{0D108BD9-81ED-4DB2-BD59-A6C34878D82A}">
                    <a16:rowId xmlns:a16="http://schemas.microsoft.com/office/drawing/2014/main" val="905277990"/>
                  </a:ext>
                </a:extLst>
              </a:tr>
            </a:tbl>
          </a:graphicData>
        </a:graphic>
      </p:graphicFrame>
      <p:graphicFrame>
        <p:nvGraphicFramePr>
          <p:cNvPr id="8" name="Table 7">
            <a:extLst>
              <a:ext uri="{FF2B5EF4-FFF2-40B4-BE49-F238E27FC236}">
                <a16:creationId xmlns:a16="http://schemas.microsoft.com/office/drawing/2014/main" id="{6AB0A99F-C7AB-4F77-B789-C3EAAEB5F485}"/>
              </a:ext>
            </a:extLst>
          </p:cNvPr>
          <p:cNvGraphicFramePr>
            <a:graphicFrameLocks noGrp="1"/>
          </p:cNvGraphicFramePr>
          <p:nvPr>
            <p:extLst>
              <p:ext uri="{D42A27DB-BD31-4B8C-83A1-F6EECF244321}">
                <p14:modId xmlns:p14="http://schemas.microsoft.com/office/powerpoint/2010/main" val="2382673738"/>
              </p:ext>
            </p:extLst>
          </p:nvPr>
        </p:nvGraphicFramePr>
        <p:xfrm>
          <a:off x="2400297" y="4627070"/>
          <a:ext cx="9557237" cy="2180667"/>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Jurassic </a:t>
                      </a:r>
                      <a:r>
                        <a:rPr lang="en-US" sz="1800" kern="1200" dirty="0" err="1">
                          <a:solidFill>
                            <a:schemeClr val="dk1"/>
                          </a:solidFill>
                          <a:effectLst/>
                          <a:latin typeface="+mn-lt"/>
                          <a:ea typeface="+mn-ea"/>
                          <a:cs typeface="+mn-cs"/>
                        </a:rPr>
                        <a:t>WorldÂ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Colin Trevorrow </a:t>
                      </a:r>
                      <a:endParaRPr lang="en-IN" dirty="0"/>
                    </a:p>
                  </a:txBody>
                  <a:tcPr/>
                </a:tc>
                <a:tc>
                  <a:txBody>
                    <a:bodyPr/>
                    <a:lstStyle/>
                    <a:p>
                      <a:pPr algn="ctr"/>
                      <a:r>
                        <a:rPr lang="en-US" sz="1800" kern="1200" dirty="0">
                          <a:solidFill>
                            <a:schemeClr val="dk1"/>
                          </a:solidFill>
                          <a:effectLst/>
                          <a:latin typeface="+mn-lt"/>
                          <a:ea typeface="+mn-ea"/>
                          <a:cs typeface="+mn-cs"/>
                        </a:rPr>
                        <a:t>Bryce Dallas Howard </a:t>
                      </a:r>
                      <a:endParaRPr lang="en-IN" dirty="0"/>
                    </a:p>
                  </a:txBody>
                  <a:tcPr/>
                </a:tc>
                <a:tc>
                  <a:txBody>
                    <a:bodyPr/>
                    <a:lstStyle/>
                    <a:p>
                      <a:pPr algn="ctr"/>
                      <a:r>
                        <a:rPr lang="en-US" sz="1800" kern="1200" dirty="0">
                          <a:solidFill>
                            <a:schemeClr val="dk1"/>
                          </a:solidFill>
                          <a:effectLst/>
                          <a:latin typeface="+mn-lt"/>
                          <a:ea typeface="+mn-ea"/>
                          <a:cs typeface="+mn-cs"/>
                        </a:rPr>
                        <a:t>652177271</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a:solidFill>
                            <a:schemeClr val="dk1"/>
                          </a:solidFill>
                          <a:effectLst/>
                          <a:latin typeface="+mn-lt"/>
                          <a:ea typeface="+mn-ea"/>
                          <a:cs typeface="+mn-cs"/>
                        </a:rPr>
                        <a:t>Avengers: Age of </a:t>
                      </a:r>
                      <a:r>
                        <a:rPr lang="en-US" sz="1800" kern="1200" dirty="0" err="1">
                          <a:solidFill>
                            <a:schemeClr val="dk1"/>
                          </a:solidFill>
                          <a:effectLst/>
                          <a:latin typeface="+mn-lt"/>
                          <a:ea typeface="+mn-ea"/>
                          <a:cs typeface="+mn-cs"/>
                        </a:rPr>
                        <a:t>UltronÂ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Joss </a:t>
                      </a:r>
                      <a:r>
                        <a:rPr lang="en-US" sz="1800" kern="1200" dirty="0" err="1">
                          <a:solidFill>
                            <a:schemeClr val="dk1"/>
                          </a:solidFill>
                          <a:effectLst/>
                          <a:latin typeface="+mn-lt"/>
                          <a:ea typeface="+mn-ea"/>
                          <a:cs typeface="+mn-cs"/>
                        </a:rPr>
                        <a:t>Whedon</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Chris </a:t>
                      </a:r>
                      <a:r>
                        <a:rPr lang="en-US" sz="1800" kern="1200" dirty="0" err="1">
                          <a:solidFill>
                            <a:schemeClr val="dk1"/>
                          </a:solidFill>
                          <a:effectLst/>
                          <a:latin typeface="+mn-lt"/>
                          <a:ea typeface="+mn-ea"/>
                          <a:cs typeface="+mn-cs"/>
                        </a:rPr>
                        <a:t>Hemsworth</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458991599</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Inside </a:t>
                      </a:r>
                      <a:r>
                        <a:rPr lang="en-US" sz="1800" kern="1200" dirty="0" err="1">
                          <a:solidFill>
                            <a:schemeClr val="dk1"/>
                          </a:solidFill>
                          <a:effectLst/>
                          <a:latin typeface="+mn-lt"/>
                          <a:ea typeface="+mn-ea"/>
                          <a:cs typeface="+mn-cs"/>
                        </a:rPr>
                        <a:t>OutÂ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Pete </a:t>
                      </a:r>
                      <a:r>
                        <a:rPr lang="en-US" sz="1800" kern="1200" dirty="0" err="1">
                          <a:solidFill>
                            <a:schemeClr val="dk1"/>
                          </a:solidFill>
                          <a:effectLst/>
                          <a:latin typeface="+mn-lt"/>
                          <a:ea typeface="+mn-ea"/>
                          <a:cs typeface="+mn-cs"/>
                        </a:rPr>
                        <a:t>Docter</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Amy Poehler </a:t>
                      </a:r>
                      <a:endParaRPr lang="en-IN" dirty="0"/>
                    </a:p>
                  </a:txBody>
                  <a:tcPr/>
                </a:tc>
                <a:tc>
                  <a:txBody>
                    <a:bodyPr/>
                    <a:lstStyle/>
                    <a:p>
                      <a:pPr algn="ctr"/>
                      <a:r>
                        <a:rPr lang="en-US" sz="1800" kern="1200" dirty="0">
                          <a:solidFill>
                            <a:schemeClr val="dk1"/>
                          </a:solidFill>
                          <a:effectLst/>
                          <a:latin typeface="+mn-lt"/>
                          <a:ea typeface="+mn-ea"/>
                          <a:cs typeface="+mn-cs"/>
                        </a:rPr>
                        <a:t>356454367</a:t>
                      </a:r>
                      <a:endParaRPr lang="en-IN" dirty="0"/>
                    </a:p>
                  </a:txBody>
                  <a:tcPr/>
                </a:tc>
                <a:extLst>
                  <a:ext uri="{0D108BD9-81ED-4DB2-BD59-A6C34878D82A}">
                    <a16:rowId xmlns:a16="http://schemas.microsoft.com/office/drawing/2014/main" val="905277990"/>
                  </a:ext>
                </a:extLst>
              </a:tr>
            </a:tbl>
          </a:graphicData>
        </a:graphic>
      </p:graphicFrame>
    </p:spTree>
    <p:extLst>
      <p:ext uri="{BB962C8B-B14F-4D97-AF65-F5344CB8AC3E}">
        <p14:creationId xmlns:p14="http://schemas.microsoft.com/office/powerpoint/2010/main" val="2429012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687D84-EBC1-4EC7-9E92-E6F9F202AD5B}"/>
              </a:ext>
            </a:extLst>
          </p:cNvPr>
          <p:cNvSpPr txBox="1">
            <a:spLocks/>
          </p:cNvSpPr>
          <p:nvPr/>
        </p:nvSpPr>
        <p:spPr>
          <a:xfrm>
            <a:off x="810001" y="175846"/>
            <a:ext cx="10571998" cy="120662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dirty="0"/>
          </a:p>
        </p:txBody>
      </p:sp>
      <p:sp>
        <p:nvSpPr>
          <p:cNvPr id="4" name="Title 1">
            <a:extLst>
              <a:ext uri="{FF2B5EF4-FFF2-40B4-BE49-F238E27FC236}">
                <a16:creationId xmlns:a16="http://schemas.microsoft.com/office/drawing/2014/main" id="{D81BD61B-3F3B-46D1-A54E-2715F28CA6FA}"/>
              </a:ext>
            </a:extLst>
          </p:cNvPr>
          <p:cNvSpPr>
            <a:spLocks noGrp="1"/>
          </p:cNvSpPr>
          <p:nvPr>
            <p:ph type="title"/>
          </p:nvPr>
        </p:nvSpPr>
        <p:spPr>
          <a:xfrm>
            <a:off x="809625" y="447675"/>
            <a:ext cx="10572750" cy="969963"/>
          </a:xfrm>
        </p:spPr>
        <p:txBody>
          <a:bodyPr/>
          <a:lstStyle/>
          <a:p>
            <a:pPr algn="ctr"/>
            <a:r>
              <a:rPr lang="en-US" dirty="0"/>
              <a:t>Top 3 highest gross movies of each year from 2010-2016 (contd.)</a:t>
            </a:r>
            <a:endParaRPr lang="en-IN" dirty="0"/>
          </a:p>
        </p:txBody>
      </p:sp>
      <p:sp>
        <p:nvSpPr>
          <p:cNvPr id="5" name="TextBox 4">
            <a:extLst>
              <a:ext uri="{FF2B5EF4-FFF2-40B4-BE49-F238E27FC236}">
                <a16:creationId xmlns:a16="http://schemas.microsoft.com/office/drawing/2014/main" id="{27DDFDD9-125F-4A8D-B0D2-1844C02A2631}"/>
              </a:ext>
            </a:extLst>
          </p:cNvPr>
          <p:cNvSpPr txBox="1"/>
          <p:nvPr/>
        </p:nvSpPr>
        <p:spPr>
          <a:xfrm>
            <a:off x="334840" y="3696548"/>
            <a:ext cx="1717137" cy="923330"/>
          </a:xfrm>
          <a:prstGeom prst="rect">
            <a:avLst/>
          </a:prstGeom>
          <a:noFill/>
        </p:spPr>
        <p:txBody>
          <a:bodyPr wrap="none" rtlCol="0">
            <a:spAutoFit/>
          </a:bodyPr>
          <a:lstStyle/>
          <a:p>
            <a:r>
              <a:rPr lang="en-IN" sz="5400" dirty="0"/>
              <a:t>2016</a:t>
            </a:r>
          </a:p>
        </p:txBody>
      </p:sp>
      <p:graphicFrame>
        <p:nvGraphicFramePr>
          <p:cNvPr id="7" name="Table 6">
            <a:extLst>
              <a:ext uri="{FF2B5EF4-FFF2-40B4-BE49-F238E27FC236}">
                <a16:creationId xmlns:a16="http://schemas.microsoft.com/office/drawing/2014/main" id="{63AD843E-4C1B-4109-82AA-341D27123FAF}"/>
              </a:ext>
            </a:extLst>
          </p:cNvPr>
          <p:cNvGraphicFramePr>
            <a:graphicFrameLocks noGrp="1"/>
          </p:cNvGraphicFramePr>
          <p:nvPr>
            <p:extLst>
              <p:ext uri="{D42A27DB-BD31-4B8C-83A1-F6EECF244321}">
                <p14:modId xmlns:p14="http://schemas.microsoft.com/office/powerpoint/2010/main" val="264744065"/>
              </p:ext>
            </p:extLst>
          </p:nvPr>
        </p:nvGraphicFramePr>
        <p:xfrm>
          <a:off x="2299923" y="2853173"/>
          <a:ext cx="9557237" cy="2610081"/>
        </p:xfrm>
        <a:graphic>
          <a:graphicData uri="http://schemas.openxmlformats.org/drawingml/2006/table">
            <a:tbl>
              <a:tblPr firstRow="1" bandRow="1">
                <a:tableStyleId>{5C22544A-7EE6-4342-B048-85BDC9FD1C3A}</a:tableStyleId>
              </a:tblPr>
              <a:tblGrid>
                <a:gridCol w="2388161">
                  <a:extLst>
                    <a:ext uri="{9D8B030D-6E8A-4147-A177-3AD203B41FA5}">
                      <a16:colId xmlns:a16="http://schemas.microsoft.com/office/drawing/2014/main" val="429601446"/>
                    </a:ext>
                  </a:extLst>
                </a:gridCol>
                <a:gridCol w="2388161">
                  <a:extLst>
                    <a:ext uri="{9D8B030D-6E8A-4147-A177-3AD203B41FA5}">
                      <a16:colId xmlns:a16="http://schemas.microsoft.com/office/drawing/2014/main" val="3321053691"/>
                    </a:ext>
                  </a:extLst>
                </a:gridCol>
                <a:gridCol w="2388161">
                  <a:extLst>
                    <a:ext uri="{9D8B030D-6E8A-4147-A177-3AD203B41FA5}">
                      <a16:colId xmlns:a16="http://schemas.microsoft.com/office/drawing/2014/main" val="2891998469"/>
                    </a:ext>
                  </a:extLst>
                </a:gridCol>
                <a:gridCol w="2392754">
                  <a:extLst>
                    <a:ext uri="{9D8B030D-6E8A-4147-A177-3AD203B41FA5}">
                      <a16:colId xmlns:a16="http://schemas.microsoft.com/office/drawing/2014/main" val="3009451070"/>
                    </a:ext>
                  </a:extLst>
                </a:gridCol>
              </a:tblGrid>
              <a:tr h="305570">
                <a:tc>
                  <a:txBody>
                    <a:bodyPr/>
                    <a:lstStyle/>
                    <a:p>
                      <a:pPr algn="ctr"/>
                      <a:r>
                        <a:rPr lang="en-US" sz="1800" b="1" kern="1200" dirty="0" err="1">
                          <a:solidFill>
                            <a:schemeClr val="lt1"/>
                          </a:solidFill>
                          <a:effectLst/>
                          <a:latin typeface="+mn-lt"/>
                          <a:ea typeface="+mn-ea"/>
                          <a:cs typeface="+mn-cs"/>
                        </a:rPr>
                        <a:t>movie_title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err="1">
                          <a:solidFill>
                            <a:schemeClr val="lt1"/>
                          </a:solidFill>
                          <a:effectLst/>
                          <a:latin typeface="+mn-lt"/>
                          <a:ea typeface="+mn-ea"/>
                          <a:cs typeface="+mn-cs"/>
                        </a:rPr>
                        <a:t>director_name</a:t>
                      </a:r>
                      <a:r>
                        <a:rPr lang="en-US" sz="1800" b="1" kern="1200" dirty="0">
                          <a:solidFill>
                            <a:schemeClr val="lt1"/>
                          </a:solidFill>
                          <a:effectLst/>
                          <a:latin typeface="+mn-lt"/>
                          <a:ea typeface="+mn-ea"/>
                          <a:cs typeface="+mn-cs"/>
                        </a:rPr>
                        <a:t> </a:t>
                      </a:r>
                      <a:endParaRPr lang="en-IN" dirty="0"/>
                    </a:p>
                  </a:txBody>
                  <a:tcPr/>
                </a:tc>
                <a:tc>
                  <a:txBody>
                    <a:bodyPr/>
                    <a:lstStyle/>
                    <a:p>
                      <a:pPr algn="ctr"/>
                      <a:r>
                        <a:rPr lang="en-US" sz="1800" b="1" kern="1200" dirty="0">
                          <a:solidFill>
                            <a:schemeClr val="lt1"/>
                          </a:solidFill>
                          <a:effectLst/>
                          <a:latin typeface="+mn-lt"/>
                          <a:ea typeface="+mn-ea"/>
                          <a:cs typeface="+mn-cs"/>
                        </a:rPr>
                        <a:t>actor_1_name </a:t>
                      </a:r>
                      <a:endParaRPr lang="en-IN" dirty="0"/>
                    </a:p>
                  </a:txBody>
                  <a:tcPr/>
                </a:tc>
                <a:tc>
                  <a:txBody>
                    <a:bodyPr/>
                    <a:lstStyle/>
                    <a:p>
                      <a:pPr algn="ctr"/>
                      <a:r>
                        <a:rPr lang="en-US" sz="1800" b="1" kern="1200" dirty="0">
                          <a:solidFill>
                            <a:schemeClr val="lt1"/>
                          </a:solidFill>
                          <a:effectLst/>
                          <a:latin typeface="+mn-lt"/>
                          <a:ea typeface="+mn-ea"/>
                          <a:cs typeface="+mn-cs"/>
                        </a:rPr>
                        <a:t>gross</a:t>
                      </a:r>
                      <a:endParaRPr lang="en-IN" dirty="0"/>
                    </a:p>
                  </a:txBody>
                  <a:tcPr/>
                </a:tc>
                <a:extLst>
                  <a:ext uri="{0D108BD9-81ED-4DB2-BD59-A6C34878D82A}">
                    <a16:rowId xmlns:a16="http://schemas.microsoft.com/office/drawing/2014/main" val="2200226038"/>
                  </a:ext>
                </a:extLst>
              </a:tr>
              <a:tr h="305570">
                <a:tc>
                  <a:txBody>
                    <a:bodyPr/>
                    <a:lstStyle/>
                    <a:p>
                      <a:pPr algn="ctr"/>
                      <a:r>
                        <a:rPr lang="en-US" sz="1800" kern="1200" dirty="0">
                          <a:solidFill>
                            <a:schemeClr val="dk1"/>
                          </a:solidFill>
                          <a:effectLst/>
                          <a:latin typeface="+mn-lt"/>
                          <a:ea typeface="+mn-ea"/>
                          <a:cs typeface="+mn-cs"/>
                        </a:rPr>
                        <a:t>Captain America: Civil </a:t>
                      </a:r>
                      <a:r>
                        <a:rPr lang="en-US" sz="1800" kern="1200" dirty="0" err="1">
                          <a:solidFill>
                            <a:schemeClr val="dk1"/>
                          </a:solidFill>
                          <a:effectLst/>
                          <a:latin typeface="+mn-lt"/>
                          <a:ea typeface="+mn-ea"/>
                          <a:cs typeface="+mn-cs"/>
                        </a:rPr>
                        <a:t>WarÂ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Anthony Russo </a:t>
                      </a:r>
                      <a:endParaRPr lang="en-IN" dirty="0"/>
                    </a:p>
                  </a:txBody>
                  <a:tcPr/>
                </a:tc>
                <a:tc>
                  <a:txBody>
                    <a:bodyPr/>
                    <a:lstStyle/>
                    <a:p>
                      <a:pPr algn="ctr"/>
                      <a:r>
                        <a:rPr lang="en-US" sz="1800" kern="1200" dirty="0">
                          <a:solidFill>
                            <a:schemeClr val="dk1"/>
                          </a:solidFill>
                          <a:effectLst/>
                          <a:latin typeface="+mn-lt"/>
                          <a:ea typeface="+mn-ea"/>
                          <a:cs typeface="+mn-cs"/>
                        </a:rPr>
                        <a:t>Robert Downey Jr.</a:t>
                      </a:r>
                      <a:endParaRPr lang="en-IN" dirty="0"/>
                    </a:p>
                  </a:txBody>
                  <a:tcPr/>
                </a:tc>
                <a:tc>
                  <a:txBody>
                    <a:bodyPr/>
                    <a:lstStyle/>
                    <a:p>
                      <a:pPr algn="ctr"/>
                      <a:r>
                        <a:rPr lang="en-US" sz="1800" kern="1200" dirty="0">
                          <a:solidFill>
                            <a:schemeClr val="dk1"/>
                          </a:solidFill>
                          <a:effectLst/>
                          <a:latin typeface="+mn-lt"/>
                          <a:ea typeface="+mn-ea"/>
                          <a:cs typeface="+mn-cs"/>
                        </a:rPr>
                        <a:t>407197282</a:t>
                      </a:r>
                      <a:endParaRPr lang="en-IN" dirty="0"/>
                    </a:p>
                  </a:txBody>
                  <a:tcPr/>
                </a:tc>
                <a:extLst>
                  <a:ext uri="{0D108BD9-81ED-4DB2-BD59-A6C34878D82A}">
                    <a16:rowId xmlns:a16="http://schemas.microsoft.com/office/drawing/2014/main" val="2815953924"/>
                  </a:ext>
                </a:extLst>
              </a:tr>
              <a:tr h="534747">
                <a:tc>
                  <a:txBody>
                    <a:bodyPr/>
                    <a:lstStyle/>
                    <a:p>
                      <a:pPr algn="ctr"/>
                      <a:r>
                        <a:rPr lang="en-US" sz="1800" kern="1200" dirty="0" err="1">
                          <a:solidFill>
                            <a:schemeClr val="dk1"/>
                          </a:solidFill>
                          <a:effectLst/>
                          <a:latin typeface="+mn-lt"/>
                          <a:ea typeface="+mn-ea"/>
                          <a:cs typeface="+mn-cs"/>
                        </a:rPr>
                        <a:t>DeadpoolÂ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Tim Miller </a:t>
                      </a:r>
                      <a:endParaRPr lang="en-IN" dirty="0"/>
                    </a:p>
                  </a:txBody>
                  <a:tcPr/>
                </a:tc>
                <a:tc>
                  <a:txBody>
                    <a:bodyPr/>
                    <a:lstStyle/>
                    <a:p>
                      <a:pPr algn="ctr"/>
                      <a:r>
                        <a:rPr lang="en-US" sz="1800" kern="1200" dirty="0">
                          <a:solidFill>
                            <a:schemeClr val="dk1"/>
                          </a:solidFill>
                          <a:effectLst/>
                          <a:latin typeface="+mn-lt"/>
                          <a:ea typeface="+mn-ea"/>
                          <a:cs typeface="+mn-cs"/>
                        </a:rPr>
                        <a:t>Ryan Reynolds</a:t>
                      </a:r>
                      <a:endParaRPr lang="en-IN" dirty="0"/>
                    </a:p>
                  </a:txBody>
                  <a:tcPr/>
                </a:tc>
                <a:tc>
                  <a:txBody>
                    <a:bodyPr/>
                    <a:lstStyle/>
                    <a:p>
                      <a:pPr algn="ctr"/>
                      <a:r>
                        <a:rPr lang="en-US" sz="1800" kern="1200" dirty="0">
                          <a:solidFill>
                            <a:schemeClr val="dk1"/>
                          </a:solidFill>
                          <a:effectLst/>
                          <a:latin typeface="+mn-lt"/>
                          <a:ea typeface="+mn-ea"/>
                          <a:cs typeface="+mn-cs"/>
                        </a:rPr>
                        <a:t>363024263</a:t>
                      </a:r>
                      <a:endParaRPr lang="en-IN" dirty="0"/>
                    </a:p>
                  </a:txBody>
                  <a:tcPr/>
                </a:tc>
                <a:extLst>
                  <a:ext uri="{0D108BD9-81ED-4DB2-BD59-A6C34878D82A}">
                    <a16:rowId xmlns:a16="http://schemas.microsoft.com/office/drawing/2014/main" val="1678702321"/>
                  </a:ext>
                </a:extLst>
              </a:tr>
              <a:tr h="534747">
                <a:tc>
                  <a:txBody>
                    <a:bodyPr/>
                    <a:lstStyle/>
                    <a:p>
                      <a:pPr algn="ctr"/>
                      <a:r>
                        <a:rPr lang="en-US" sz="1800" kern="1200" dirty="0">
                          <a:solidFill>
                            <a:schemeClr val="dk1"/>
                          </a:solidFill>
                          <a:effectLst/>
                          <a:latin typeface="+mn-lt"/>
                          <a:ea typeface="+mn-ea"/>
                          <a:cs typeface="+mn-cs"/>
                        </a:rPr>
                        <a:t>The Jungle </a:t>
                      </a:r>
                      <a:r>
                        <a:rPr lang="en-US" sz="1800" kern="1200" dirty="0" err="1">
                          <a:solidFill>
                            <a:schemeClr val="dk1"/>
                          </a:solidFill>
                          <a:effectLst/>
                          <a:latin typeface="+mn-lt"/>
                          <a:ea typeface="+mn-ea"/>
                          <a:cs typeface="+mn-cs"/>
                        </a:rPr>
                        <a:t>BookÂ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Jon Favreau </a:t>
                      </a:r>
                      <a:endParaRPr lang="en-IN" dirty="0"/>
                    </a:p>
                  </a:txBody>
                  <a:tcPr/>
                </a:tc>
                <a:tc>
                  <a:txBody>
                    <a:bodyPr/>
                    <a:lstStyle/>
                    <a:p>
                      <a:pPr algn="ctr"/>
                      <a:r>
                        <a:rPr lang="en-US" sz="1800" kern="1200" dirty="0">
                          <a:solidFill>
                            <a:schemeClr val="dk1"/>
                          </a:solidFill>
                          <a:effectLst/>
                          <a:latin typeface="+mn-lt"/>
                          <a:ea typeface="+mn-ea"/>
                          <a:cs typeface="+mn-cs"/>
                        </a:rPr>
                        <a:t>Scarlett Johansson </a:t>
                      </a:r>
                      <a:endParaRPr lang="en-IN" dirty="0"/>
                    </a:p>
                  </a:txBody>
                  <a:tcPr/>
                </a:tc>
                <a:tc>
                  <a:txBody>
                    <a:bodyPr/>
                    <a:lstStyle/>
                    <a:p>
                      <a:pPr algn="ctr"/>
                      <a:r>
                        <a:rPr lang="en-US" sz="1800" kern="1200" dirty="0">
                          <a:solidFill>
                            <a:schemeClr val="dk1"/>
                          </a:solidFill>
                          <a:effectLst/>
                          <a:latin typeface="+mn-lt"/>
                          <a:ea typeface="+mn-ea"/>
                          <a:cs typeface="+mn-cs"/>
                        </a:rPr>
                        <a:t>362645141</a:t>
                      </a:r>
                      <a:endParaRPr lang="en-IN" dirty="0"/>
                    </a:p>
                  </a:txBody>
                  <a:tcPr/>
                </a:tc>
                <a:extLst>
                  <a:ext uri="{0D108BD9-81ED-4DB2-BD59-A6C34878D82A}">
                    <a16:rowId xmlns:a16="http://schemas.microsoft.com/office/drawing/2014/main" val="905277990"/>
                  </a:ext>
                </a:extLst>
              </a:tr>
              <a:tr h="534747">
                <a:tc>
                  <a:txBody>
                    <a:bodyPr/>
                    <a:lstStyle/>
                    <a:p>
                      <a:pPr algn="ctr"/>
                      <a:r>
                        <a:rPr lang="en-US" sz="1800" kern="1200" dirty="0">
                          <a:solidFill>
                            <a:schemeClr val="dk1"/>
                          </a:solidFill>
                          <a:effectLst/>
                          <a:latin typeface="+mn-lt"/>
                          <a:ea typeface="+mn-ea"/>
                          <a:cs typeface="+mn-cs"/>
                        </a:rPr>
                        <a:t>The Jungle </a:t>
                      </a:r>
                      <a:r>
                        <a:rPr lang="en-US" sz="1800" kern="1200" dirty="0" err="1">
                          <a:solidFill>
                            <a:schemeClr val="dk1"/>
                          </a:solidFill>
                          <a:effectLst/>
                          <a:latin typeface="+mn-lt"/>
                          <a:ea typeface="+mn-ea"/>
                          <a:cs typeface="+mn-cs"/>
                        </a:rPr>
                        <a:t>BookÂ</a:t>
                      </a:r>
                      <a:r>
                        <a:rPr lang="en-US" sz="1800" kern="1200" dirty="0">
                          <a:solidFill>
                            <a:schemeClr val="dk1"/>
                          </a:solidFill>
                          <a:effectLst/>
                          <a:latin typeface="+mn-lt"/>
                          <a:ea typeface="+mn-ea"/>
                          <a:cs typeface="+mn-cs"/>
                        </a:rPr>
                        <a:t>  </a:t>
                      </a:r>
                      <a:endParaRPr lang="en-IN" dirty="0"/>
                    </a:p>
                  </a:txBody>
                  <a:tcPr/>
                </a:tc>
                <a:tc>
                  <a:txBody>
                    <a:bodyPr/>
                    <a:lstStyle/>
                    <a:p>
                      <a:pPr algn="ctr"/>
                      <a:r>
                        <a:rPr lang="en-US" sz="1800" kern="1200" dirty="0">
                          <a:solidFill>
                            <a:schemeClr val="dk1"/>
                          </a:solidFill>
                          <a:effectLst/>
                          <a:latin typeface="+mn-lt"/>
                          <a:ea typeface="+mn-ea"/>
                          <a:cs typeface="+mn-cs"/>
                        </a:rPr>
                        <a:t>Jon Favreau </a:t>
                      </a:r>
                      <a:endParaRPr lang="en-IN" dirty="0"/>
                    </a:p>
                  </a:txBody>
                  <a:tcPr/>
                </a:tc>
                <a:tc>
                  <a:txBody>
                    <a:bodyPr/>
                    <a:lstStyle/>
                    <a:p>
                      <a:pPr algn="ctr"/>
                      <a:r>
                        <a:rPr lang="en-US" sz="1800" kern="1200" dirty="0">
                          <a:solidFill>
                            <a:schemeClr val="dk1"/>
                          </a:solidFill>
                          <a:effectLst/>
                          <a:latin typeface="+mn-lt"/>
                          <a:ea typeface="+mn-ea"/>
                          <a:cs typeface="+mn-cs"/>
                        </a:rPr>
                        <a:t>Scarlett Johansson </a:t>
                      </a:r>
                      <a:endParaRPr lang="en-IN" dirty="0"/>
                    </a:p>
                  </a:txBody>
                  <a:tcPr/>
                </a:tc>
                <a:tc>
                  <a:txBody>
                    <a:bodyPr/>
                    <a:lstStyle/>
                    <a:p>
                      <a:pPr algn="ctr"/>
                      <a:r>
                        <a:rPr lang="en-US" sz="1800" kern="1200" dirty="0">
                          <a:solidFill>
                            <a:schemeClr val="dk1"/>
                          </a:solidFill>
                          <a:effectLst/>
                          <a:latin typeface="+mn-lt"/>
                          <a:ea typeface="+mn-ea"/>
                          <a:cs typeface="+mn-cs"/>
                        </a:rPr>
                        <a:t>362645141</a:t>
                      </a:r>
                      <a:endParaRPr lang="en-IN" dirty="0"/>
                    </a:p>
                  </a:txBody>
                  <a:tcPr/>
                </a:tc>
                <a:extLst>
                  <a:ext uri="{0D108BD9-81ED-4DB2-BD59-A6C34878D82A}">
                    <a16:rowId xmlns:a16="http://schemas.microsoft.com/office/drawing/2014/main" val="905523790"/>
                  </a:ext>
                </a:extLst>
              </a:tr>
            </a:tbl>
          </a:graphicData>
        </a:graphic>
      </p:graphicFrame>
    </p:spTree>
    <p:extLst>
      <p:ext uri="{BB962C8B-B14F-4D97-AF65-F5344CB8AC3E}">
        <p14:creationId xmlns:p14="http://schemas.microsoft.com/office/powerpoint/2010/main" val="120169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D866-D165-43A8-8C86-91164F99CD4F}"/>
              </a:ext>
            </a:extLst>
          </p:cNvPr>
          <p:cNvSpPr>
            <a:spLocks noGrp="1"/>
          </p:cNvSpPr>
          <p:nvPr>
            <p:ph type="title"/>
          </p:nvPr>
        </p:nvSpPr>
        <p:spPr>
          <a:xfrm>
            <a:off x="2992869" y="0"/>
            <a:ext cx="6206262" cy="662719"/>
          </a:xfrm>
        </p:spPr>
        <p:txBody>
          <a:bodyPr/>
          <a:lstStyle/>
          <a:p>
            <a:r>
              <a:rPr lang="en-US" dirty="0"/>
              <a:t>Top 20 profitable movies</a:t>
            </a:r>
            <a:endParaRPr lang="en-IN" dirty="0"/>
          </a:p>
        </p:txBody>
      </p:sp>
      <p:pic>
        <p:nvPicPr>
          <p:cNvPr id="3" name="Picture 2" descr="D:\MSBA\BA with R\project\IMDB\top_20_profitable_movies.PNG">
            <a:extLst>
              <a:ext uri="{FF2B5EF4-FFF2-40B4-BE49-F238E27FC236}">
                <a16:creationId xmlns:a16="http://schemas.microsoft.com/office/drawing/2014/main" id="{C207FFC4-93E2-43C0-9921-1494B60532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8182" y="662719"/>
            <a:ext cx="9635636" cy="6119081"/>
          </a:xfrm>
          <a:prstGeom prst="rect">
            <a:avLst/>
          </a:prstGeom>
          <a:noFill/>
          <a:ln>
            <a:noFill/>
          </a:ln>
        </p:spPr>
      </p:pic>
    </p:spTree>
    <p:extLst>
      <p:ext uri="{BB962C8B-B14F-4D97-AF65-F5344CB8AC3E}">
        <p14:creationId xmlns:p14="http://schemas.microsoft.com/office/powerpoint/2010/main" val="176654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B8692-F251-4865-84F6-76801614FCC5}"/>
              </a:ext>
            </a:extLst>
          </p:cNvPr>
          <p:cNvSpPr>
            <a:spLocks noGrp="1"/>
          </p:cNvSpPr>
          <p:nvPr>
            <p:ph type="title"/>
          </p:nvPr>
        </p:nvSpPr>
        <p:spPr>
          <a:xfrm>
            <a:off x="810001" y="0"/>
            <a:ext cx="10571998" cy="1224207"/>
          </a:xfrm>
        </p:spPr>
        <p:txBody>
          <a:bodyPr/>
          <a:lstStyle/>
          <a:p>
            <a:pPr algn="ctr"/>
            <a:r>
              <a:rPr lang="en-US" dirty="0"/>
              <a:t>Top 20 profitable movies based on Return on Investment</a:t>
            </a:r>
            <a:endParaRPr lang="en-IN" dirty="0"/>
          </a:p>
        </p:txBody>
      </p:sp>
      <p:pic>
        <p:nvPicPr>
          <p:cNvPr id="3" name="Picture 2" descr="D:\MSBA\BA with R\project\IMDB\top_20_profitable_basedonROC.PNG">
            <a:extLst>
              <a:ext uri="{FF2B5EF4-FFF2-40B4-BE49-F238E27FC236}">
                <a16:creationId xmlns:a16="http://schemas.microsoft.com/office/drawing/2014/main" id="{CD50A7E1-1DED-4F1B-BD53-322BB72839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1507" y="1224207"/>
            <a:ext cx="8588986" cy="5529018"/>
          </a:xfrm>
          <a:prstGeom prst="rect">
            <a:avLst/>
          </a:prstGeom>
          <a:noFill/>
          <a:ln>
            <a:noFill/>
          </a:ln>
        </p:spPr>
      </p:pic>
    </p:spTree>
    <p:extLst>
      <p:ext uri="{BB962C8B-B14F-4D97-AF65-F5344CB8AC3E}">
        <p14:creationId xmlns:p14="http://schemas.microsoft.com/office/powerpoint/2010/main" val="796666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532D-918F-4C69-A633-C6C870C98C39}"/>
              </a:ext>
            </a:extLst>
          </p:cNvPr>
          <p:cNvSpPr>
            <a:spLocks noGrp="1"/>
          </p:cNvSpPr>
          <p:nvPr>
            <p:ph type="title"/>
          </p:nvPr>
        </p:nvSpPr>
        <p:spPr>
          <a:xfrm>
            <a:off x="810001" y="0"/>
            <a:ext cx="10571998" cy="617538"/>
          </a:xfrm>
        </p:spPr>
        <p:txBody>
          <a:bodyPr/>
          <a:lstStyle/>
          <a:p>
            <a:r>
              <a:rPr lang="en-US" dirty="0"/>
              <a:t>Commercial success vs critical acclaim</a:t>
            </a:r>
            <a:endParaRPr lang="en-IN" dirty="0"/>
          </a:p>
        </p:txBody>
      </p:sp>
      <p:pic>
        <p:nvPicPr>
          <p:cNvPr id="3" name="Picture 2" descr="D:\MSBA\BA with R\project\IMDB\commercial_vs_critical.PNG">
            <a:extLst>
              <a:ext uri="{FF2B5EF4-FFF2-40B4-BE49-F238E27FC236}">
                <a16:creationId xmlns:a16="http://schemas.microsoft.com/office/drawing/2014/main" id="{C6C45D12-87FE-481D-96F2-CDE097E0D5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2469" y="617538"/>
            <a:ext cx="9747740" cy="6152539"/>
          </a:xfrm>
          <a:prstGeom prst="rect">
            <a:avLst/>
          </a:prstGeom>
          <a:noFill/>
          <a:ln>
            <a:noFill/>
          </a:ln>
        </p:spPr>
      </p:pic>
    </p:spTree>
    <p:extLst>
      <p:ext uri="{BB962C8B-B14F-4D97-AF65-F5344CB8AC3E}">
        <p14:creationId xmlns:p14="http://schemas.microsoft.com/office/powerpoint/2010/main" val="1148299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27D-BB72-4EE5-B34D-A40E1EFAFDB5}"/>
              </a:ext>
            </a:extLst>
          </p:cNvPr>
          <p:cNvSpPr>
            <a:spLocks noGrp="1"/>
          </p:cNvSpPr>
          <p:nvPr>
            <p:ph type="title"/>
          </p:nvPr>
        </p:nvSpPr>
        <p:spPr>
          <a:xfrm>
            <a:off x="2024705" y="8792"/>
            <a:ext cx="7513939" cy="608746"/>
          </a:xfrm>
        </p:spPr>
        <p:txBody>
          <a:bodyPr/>
          <a:lstStyle/>
          <a:p>
            <a:r>
              <a:rPr lang="en-US" dirty="0"/>
              <a:t>IMDB score vs Facebook likes</a:t>
            </a:r>
            <a:endParaRPr lang="en-IN" dirty="0"/>
          </a:p>
        </p:txBody>
      </p:sp>
      <p:pic>
        <p:nvPicPr>
          <p:cNvPr id="4" name="Picture 3" descr="D:\MSBA\BA with R\project\IMDB\IMDBscore_vs_facebook_likes.PNG">
            <a:extLst>
              <a:ext uri="{FF2B5EF4-FFF2-40B4-BE49-F238E27FC236}">
                <a16:creationId xmlns:a16="http://schemas.microsoft.com/office/drawing/2014/main" id="{B3A592D1-FACF-4B23-A897-F5B14DBC69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2561" y="608746"/>
            <a:ext cx="9286875" cy="6134954"/>
          </a:xfrm>
          <a:prstGeom prst="rect">
            <a:avLst/>
          </a:prstGeom>
          <a:noFill/>
          <a:ln>
            <a:noFill/>
          </a:ln>
        </p:spPr>
      </p:pic>
      <p:pic>
        <p:nvPicPr>
          <p:cNvPr id="5" name="Picture 2" descr="Image result for facebook like">
            <a:extLst>
              <a:ext uri="{FF2B5EF4-FFF2-40B4-BE49-F238E27FC236}">
                <a16:creationId xmlns:a16="http://schemas.microsoft.com/office/drawing/2014/main" id="{0072FB77-9B29-4FB0-9F0A-C56864D29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777" y="0"/>
            <a:ext cx="1095659" cy="60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66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078B-8521-4ACF-9862-8401913FBE61}"/>
              </a:ext>
            </a:extLst>
          </p:cNvPr>
          <p:cNvSpPr>
            <a:spLocks noGrp="1"/>
          </p:cNvSpPr>
          <p:nvPr>
            <p:ph type="title"/>
          </p:nvPr>
        </p:nvSpPr>
        <p:spPr>
          <a:xfrm>
            <a:off x="2140015" y="85725"/>
            <a:ext cx="7911969" cy="617538"/>
          </a:xfrm>
        </p:spPr>
        <p:txBody>
          <a:bodyPr/>
          <a:lstStyle/>
          <a:p>
            <a:r>
              <a:rPr lang="en-US" dirty="0"/>
              <a:t>IMDB rating vs number of votes</a:t>
            </a:r>
            <a:endParaRPr lang="en-IN" dirty="0"/>
          </a:p>
        </p:txBody>
      </p:sp>
      <p:pic>
        <p:nvPicPr>
          <p:cNvPr id="3" name="Picture 2" descr="D:\MSBA\BA with R\project\IMDB\Rating vs Votes.png">
            <a:extLst>
              <a:ext uri="{FF2B5EF4-FFF2-40B4-BE49-F238E27FC236}">
                <a16:creationId xmlns:a16="http://schemas.microsoft.com/office/drawing/2014/main" id="{7CB986E2-6277-449E-8F69-6736B3FF170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9930" y="703263"/>
            <a:ext cx="9212140" cy="5992812"/>
          </a:xfrm>
          <a:prstGeom prst="rect">
            <a:avLst/>
          </a:prstGeom>
          <a:noFill/>
          <a:ln>
            <a:noFill/>
          </a:ln>
        </p:spPr>
      </p:pic>
    </p:spTree>
    <p:extLst>
      <p:ext uri="{BB962C8B-B14F-4D97-AF65-F5344CB8AC3E}">
        <p14:creationId xmlns:p14="http://schemas.microsoft.com/office/powerpoint/2010/main" val="17865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90FF-7B9C-47B3-B2F8-AC883BECE20A}"/>
              </a:ext>
            </a:extLst>
          </p:cNvPr>
          <p:cNvSpPr>
            <a:spLocks noGrp="1"/>
          </p:cNvSpPr>
          <p:nvPr>
            <p:ph type="title"/>
          </p:nvPr>
        </p:nvSpPr>
        <p:spPr>
          <a:xfrm>
            <a:off x="1837592" y="438396"/>
            <a:ext cx="8836269" cy="970450"/>
          </a:xfrm>
        </p:spPr>
        <p:txBody>
          <a:bodyPr/>
          <a:lstStyle/>
          <a:p>
            <a:r>
              <a:rPr lang="en-US" sz="6000" u="sng" dirty="0"/>
              <a:t>Business Understanding</a:t>
            </a:r>
            <a:endParaRPr lang="en-US" sz="6000" dirty="0"/>
          </a:p>
        </p:txBody>
      </p:sp>
      <p:sp>
        <p:nvSpPr>
          <p:cNvPr id="3" name="Content Placeholder 2">
            <a:extLst>
              <a:ext uri="{FF2B5EF4-FFF2-40B4-BE49-F238E27FC236}">
                <a16:creationId xmlns:a16="http://schemas.microsoft.com/office/drawing/2014/main" id="{6E24DD19-3386-480A-98B8-3768B89B92A7}"/>
              </a:ext>
            </a:extLst>
          </p:cNvPr>
          <p:cNvSpPr>
            <a:spLocks noGrp="1"/>
          </p:cNvSpPr>
          <p:nvPr>
            <p:ph idx="1"/>
          </p:nvPr>
        </p:nvSpPr>
        <p:spPr/>
        <p:txBody>
          <a:bodyPr>
            <a:normAutofit/>
          </a:bodyPr>
          <a:lstStyle/>
          <a:p>
            <a:r>
              <a:rPr lang="en-US" sz="3600" i="1" u="sng" dirty="0"/>
              <a:t>Industry</a:t>
            </a:r>
            <a:r>
              <a:rPr lang="en-US" sz="3600" i="1" dirty="0"/>
              <a:t> – Film or motion picture production </a:t>
            </a:r>
            <a:endParaRPr lang="en-US" sz="3600" dirty="0"/>
          </a:p>
          <a:p>
            <a:r>
              <a:rPr lang="en-US" sz="3600" i="1" u="sng" dirty="0"/>
              <a:t>Firm Name</a:t>
            </a:r>
            <a:r>
              <a:rPr lang="en-US" sz="3600" i="1" dirty="0"/>
              <a:t> – </a:t>
            </a:r>
            <a:r>
              <a:rPr lang="en-US" sz="3600" dirty="0"/>
              <a:t>Warner Bros.</a:t>
            </a:r>
          </a:p>
        </p:txBody>
      </p:sp>
    </p:spTree>
    <p:extLst>
      <p:ext uri="{BB962C8B-B14F-4D97-AF65-F5344CB8AC3E}">
        <p14:creationId xmlns:p14="http://schemas.microsoft.com/office/powerpoint/2010/main" val="1905348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4D3-4615-44FE-9F7A-7A8B771C0B6E}"/>
              </a:ext>
            </a:extLst>
          </p:cNvPr>
          <p:cNvSpPr>
            <a:spLocks noGrp="1"/>
          </p:cNvSpPr>
          <p:nvPr>
            <p:ph type="title"/>
          </p:nvPr>
        </p:nvSpPr>
        <p:spPr>
          <a:xfrm>
            <a:off x="3242896" y="504147"/>
            <a:ext cx="5706208" cy="970450"/>
          </a:xfrm>
        </p:spPr>
        <p:txBody>
          <a:bodyPr/>
          <a:lstStyle/>
          <a:p>
            <a:r>
              <a:rPr lang="en-US" sz="6000" u="sng" dirty="0"/>
              <a:t>Data Modeling </a:t>
            </a:r>
            <a:endParaRPr lang="en-US" sz="6000" dirty="0"/>
          </a:p>
        </p:txBody>
      </p:sp>
      <p:sp>
        <p:nvSpPr>
          <p:cNvPr id="3" name="Content Placeholder 2">
            <a:extLst>
              <a:ext uri="{FF2B5EF4-FFF2-40B4-BE49-F238E27FC236}">
                <a16:creationId xmlns:a16="http://schemas.microsoft.com/office/drawing/2014/main" id="{B08D9DE2-697B-42B7-BFEE-F7622827DD00}"/>
              </a:ext>
            </a:extLst>
          </p:cNvPr>
          <p:cNvSpPr>
            <a:spLocks noGrp="1"/>
          </p:cNvSpPr>
          <p:nvPr>
            <p:ph idx="1"/>
          </p:nvPr>
        </p:nvSpPr>
        <p:spPr>
          <a:xfrm>
            <a:off x="0" y="1921565"/>
            <a:ext cx="12192000" cy="4936435"/>
          </a:xfrm>
        </p:spPr>
        <p:txBody>
          <a:bodyPr>
            <a:normAutofit/>
          </a:bodyPr>
          <a:lstStyle/>
          <a:p>
            <a:r>
              <a:rPr lang="en-US" sz="2800" b="1" u="sng" dirty="0"/>
              <a:t>Goals and Objectives:</a:t>
            </a:r>
            <a:r>
              <a:rPr lang="en-US" sz="2800" dirty="0"/>
              <a:t> </a:t>
            </a:r>
          </a:p>
          <a:p>
            <a:pPr algn="just"/>
            <a:r>
              <a:rPr lang="en-US" sz="2800" dirty="0"/>
              <a:t>We will understand what are the important factors that make a movie more successful than others in other words, get higher IMDB score. We also want to show the results of this analysis in an intuitive way by visualizing outcome using ggplot2 in R.</a:t>
            </a:r>
          </a:p>
          <a:p>
            <a:pPr algn="just"/>
            <a:r>
              <a:rPr lang="en-US" sz="2800" dirty="0"/>
              <a:t>In this project, we take “</a:t>
            </a:r>
            <a:r>
              <a:rPr lang="en-US" sz="2800" b="1" dirty="0" err="1"/>
              <a:t>imdb_score</a:t>
            </a:r>
            <a:r>
              <a:rPr lang="en-US" sz="2800" dirty="0"/>
              <a:t>” as response variable and focus on operating predictions by analyzing the rest of variables in the IMDB 5024 movie data. </a:t>
            </a:r>
          </a:p>
          <a:p>
            <a:pPr algn="just"/>
            <a:r>
              <a:rPr lang="en-US" sz="2800" dirty="0"/>
              <a:t>The results can help film production companies to understand the secret of producing a successful movie.</a:t>
            </a:r>
          </a:p>
        </p:txBody>
      </p:sp>
    </p:spTree>
    <p:extLst>
      <p:ext uri="{BB962C8B-B14F-4D97-AF65-F5344CB8AC3E}">
        <p14:creationId xmlns:p14="http://schemas.microsoft.com/office/powerpoint/2010/main" val="3419964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4D3-4615-44FE-9F7A-7A8B771C0B6E}"/>
              </a:ext>
            </a:extLst>
          </p:cNvPr>
          <p:cNvSpPr>
            <a:spLocks noGrp="1"/>
          </p:cNvSpPr>
          <p:nvPr>
            <p:ph type="title"/>
          </p:nvPr>
        </p:nvSpPr>
        <p:spPr>
          <a:xfrm>
            <a:off x="3181350" y="473566"/>
            <a:ext cx="5829300" cy="970450"/>
          </a:xfrm>
        </p:spPr>
        <p:txBody>
          <a:bodyPr/>
          <a:lstStyle/>
          <a:p>
            <a:r>
              <a:rPr lang="en-US" sz="6000" u="sng" dirty="0"/>
              <a:t>Data Modeling </a:t>
            </a:r>
            <a:endParaRPr lang="en-US" sz="6000" dirty="0"/>
          </a:p>
        </p:txBody>
      </p:sp>
      <p:sp>
        <p:nvSpPr>
          <p:cNvPr id="3" name="Content Placeholder 2">
            <a:extLst>
              <a:ext uri="{FF2B5EF4-FFF2-40B4-BE49-F238E27FC236}">
                <a16:creationId xmlns:a16="http://schemas.microsoft.com/office/drawing/2014/main" id="{B08D9DE2-697B-42B7-BFEE-F7622827DD00}"/>
              </a:ext>
            </a:extLst>
          </p:cNvPr>
          <p:cNvSpPr>
            <a:spLocks noGrp="1"/>
          </p:cNvSpPr>
          <p:nvPr>
            <p:ph idx="1"/>
          </p:nvPr>
        </p:nvSpPr>
        <p:spPr>
          <a:xfrm>
            <a:off x="0" y="2022485"/>
            <a:ext cx="12192000" cy="4976191"/>
          </a:xfrm>
        </p:spPr>
        <p:txBody>
          <a:bodyPr>
            <a:normAutofit/>
          </a:bodyPr>
          <a:lstStyle/>
          <a:p>
            <a:r>
              <a:rPr lang="en-US" sz="2800" b="1" u="sng" dirty="0"/>
              <a:t>The model</a:t>
            </a:r>
            <a:r>
              <a:rPr lang="en-US" sz="2800" b="1" dirty="0"/>
              <a:t> :</a:t>
            </a:r>
            <a:r>
              <a:rPr lang="en-US" sz="2800" dirty="0"/>
              <a:t>  </a:t>
            </a:r>
            <a:r>
              <a:rPr lang="en-IN" sz="2800" b="1" u="sng" dirty="0"/>
              <a:t>Multiple Linear Regressions Analysis</a:t>
            </a:r>
            <a:endParaRPr lang="en-US" sz="2800" b="1" u="sng" dirty="0"/>
          </a:p>
          <a:p>
            <a:r>
              <a:rPr lang="en-IN" sz="2000" dirty="0"/>
              <a:t>The Multiple linear regression model in this project will be used mainly for 3 purposes</a:t>
            </a:r>
            <a:endParaRPr lang="en-US" sz="2000" dirty="0"/>
          </a:p>
          <a:p>
            <a:pPr lvl="0" algn="just"/>
            <a:r>
              <a:rPr lang="en-IN" sz="2000" dirty="0"/>
              <a:t>It will help us identify the strength of the effect that the independent variables(Gross Earnings, Budget, Language etc.) have on the overall </a:t>
            </a:r>
            <a:r>
              <a:rPr lang="en-IN" sz="2000" dirty="0" err="1"/>
              <a:t>iMDb</a:t>
            </a:r>
            <a:r>
              <a:rPr lang="en-IN" sz="2000" dirty="0"/>
              <a:t> rating.</a:t>
            </a:r>
            <a:endParaRPr lang="en-US" sz="2000" dirty="0"/>
          </a:p>
          <a:p>
            <a:pPr lvl="0" algn="just"/>
            <a:r>
              <a:rPr lang="en-IN" sz="2000" dirty="0"/>
              <a:t>Second, it will help us to forecast effects or impacts of changes.  That is, how much will the </a:t>
            </a:r>
            <a:r>
              <a:rPr lang="en-IN" sz="2000" dirty="0" err="1"/>
              <a:t>iMDb</a:t>
            </a:r>
            <a:r>
              <a:rPr lang="en-IN" sz="2000" dirty="0"/>
              <a:t> rating change when we change the independent variables.  For instance, a higher gross earnings for a movie should result in a higher </a:t>
            </a:r>
            <a:r>
              <a:rPr lang="en-IN" sz="2000" dirty="0" err="1"/>
              <a:t>iMDb</a:t>
            </a:r>
            <a:r>
              <a:rPr lang="en-IN" sz="2000" dirty="0"/>
              <a:t> rating for that movie according to basic economic theory. </a:t>
            </a:r>
            <a:endParaRPr lang="en-US" sz="2000" dirty="0"/>
          </a:p>
          <a:p>
            <a:pPr lvl="0" algn="just"/>
            <a:r>
              <a:rPr lang="en-IN" sz="2000" dirty="0"/>
              <a:t>Third, it will help us predict the trends and values. This can be used to answer questions such as, “What would be the </a:t>
            </a:r>
            <a:r>
              <a:rPr lang="en-IN" sz="2000" dirty="0" err="1"/>
              <a:t>iMDb</a:t>
            </a:r>
            <a:r>
              <a:rPr lang="en-IN" sz="2000" dirty="0"/>
              <a:t> rating for a movie with Gross Earnings of $400,000 and a budget of $200,000?”</a:t>
            </a:r>
            <a:endParaRPr lang="en-US" sz="2000" dirty="0"/>
          </a:p>
          <a:p>
            <a:endParaRPr lang="en-US" dirty="0"/>
          </a:p>
        </p:txBody>
      </p:sp>
    </p:spTree>
    <p:extLst>
      <p:ext uri="{BB962C8B-B14F-4D97-AF65-F5344CB8AC3E}">
        <p14:creationId xmlns:p14="http://schemas.microsoft.com/office/powerpoint/2010/main" val="3880063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14D3-4615-44FE-9F7A-7A8B771C0B6E}"/>
              </a:ext>
            </a:extLst>
          </p:cNvPr>
          <p:cNvSpPr>
            <a:spLocks noGrp="1"/>
          </p:cNvSpPr>
          <p:nvPr>
            <p:ph type="title"/>
          </p:nvPr>
        </p:nvSpPr>
        <p:spPr>
          <a:xfrm>
            <a:off x="3234103" y="464772"/>
            <a:ext cx="5723792" cy="970450"/>
          </a:xfrm>
        </p:spPr>
        <p:txBody>
          <a:bodyPr/>
          <a:lstStyle/>
          <a:p>
            <a:r>
              <a:rPr lang="en-US" sz="6000" u="sng" dirty="0"/>
              <a:t>Data Modeling </a:t>
            </a:r>
            <a:endParaRPr lang="en-US" sz="6000" dirty="0"/>
          </a:p>
        </p:txBody>
      </p:sp>
      <p:sp>
        <p:nvSpPr>
          <p:cNvPr id="3" name="Content Placeholder 2">
            <a:extLst>
              <a:ext uri="{FF2B5EF4-FFF2-40B4-BE49-F238E27FC236}">
                <a16:creationId xmlns:a16="http://schemas.microsoft.com/office/drawing/2014/main" id="{B08D9DE2-697B-42B7-BFEE-F7622827DD00}"/>
              </a:ext>
            </a:extLst>
          </p:cNvPr>
          <p:cNvSpPr>
            <a:spLocks noGrp="1"/>
          </p:cNvSpPr>
          <p:nvPr>
            <p:ph idx="1"/>
          </p:nvPr>
        </p:nvSpPr>
        <p:spPr>
          <a:xfrm>
            <a:off x="1214366" y="2213409"/>
            <a:ext cx="9019880" cy="4505443"/>
          </a:xfrm>
        </p:spPr>
        <p:txBody>
          <a:bodyPr>
            <a:normAutofit/>
          </a:bodyPr>
          <a:lstStyle/>
          <a:p>
            <a:r>
              <a:rPr lang="en-US" sz="2800" b="1" u="sng" dirty="0"/>
              <a:t>The model </a:t>
            </a:r>
            <a:r>
              <a:rPr lang="en-US" sz="2800" dirty="0"/>
              <a:t>–  </a:t>
            </a:r>
            <a:r>
              <a:rPr lang="en-IN" sz="2800" b="1" dirty="0"/>
              <a:t>Multiple Linear Regressions Analysis</a:t>
            </a:r>
            <a:endParaRPr lang="en-US" sz="2800" dirty="0"/>
          </a:p>
          <a:p>
            <a:r>
              <a:rPr lang="en-US" sz="2800" dirty="0"/>
              <a:t>Dependent variable – </a:t>
            </a:r>
            <a:r>
              <a:rPr lang="en-US" sz="2800" dirty="0" err="1"/>
              <a:t>imdb_score</a:t>
            </a:r>
            <a:endParaRPr lang="en-US" sz="2800" dirty="0"/>
          </a:p>
          <a:p>
            <a:r>
              <a:rPr lang="en-US" sz="2800" dirty="0"/>
              <a:t>Independent variable - </a:t>
            </a:r>
            <a:r>
              <a:rPr lang="en-US" sz="2800" dirty="0" err="1"/>
              <a:t>director_facebook_likes</a:t>
            </a:r>
            <a:r>
              <a:rPr lang="en-US" sz="2800" dirty="0"/>
              <a:t>, actor_1_facebook_likes, actor_2_facebook_likes, actor_3_facebook_likes, </a:t>
            </a:r>
            <a:r>
              <a:rPr lang="en-US" sz="2800" dirty="0" err="1"/>
              <a:t>num_voted_users</a:t>
            </a:r>
            <a:r>
              <a:rPr lang="en-US" sz="2800" dirty="0"/>
              <a:t>, </a:t>
            </a:r>
            <a:r>
              <a:rPr lang="en-US" sz="2800" dirty="0" err="1"/>
              <a:t>cast_total_facebook_likes</a:t>
            </a:r>
            <a:r>
              <a:rPr lang="en-US" sz="2800" dirty="0"/>
              <a:t>, </a:t>
            </a:r>
            <a:r>
              <a:rPr lang="en-US" sz="2800" dirty="0" err="1"/>
              <a:t>num_user_for_reviews,budget,duration</a:t>
            </a:r>
            <a:r>
              <a:rPr lang="en-US" sz="2800" dirty="0"/>
              <a:t>, </a:t>
            </a:r>
            <a:r>
              <a:rPr lang="en-US" sz="2800" dirty="0" err="1"/>
              <a:t>num_critic_for_reviews</a:t>
            </a:r>
            <a:r>
              <a:rPr lang="en-US" sz="2800" dirty="0"/>
              <a:t> &amp; </a:t>
            </a:r>
            <a:r>
              <a:rPr lang="en-US" sz="2800" dirty="0" err="1"/>
              <a:t>movie_facebook_likes</a:t>
            </a:r>
            <a:endParaRPr lang="en-US" sz="2800" dirty="0"/>
          </a:p>
        </p:txBody>
      </p:sp>
    </p:spTree>
    <p:extLst>
      <p:ext uri="{BB962C8B-B14F-4D97-AF65-F5344CB8AC3E}">
        <p14:creationId xmlns:p14="http://schemas.microsoft.com/office/powerpoint/2010/main" val="208175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F6FC-D1FF-43AD-A5BA-F680C6EF622E}"/>
              </a:ext>
            </a:extLst>
          </p:cNvPr>
          <p:cNvSpPr>
            <a:spLocks noGrp="1"/>
          </p:cNvSpPr>
          <p:nvPr>
            <p:ph type="title"/>
          </p:nvPr>
        </p:nvSpPr>
        <p:spPr>
          <a:xfrm>
            <a:off x="1578862" y="474241"/>
            <a:ext cx="9034275" cy="750888"/>
          </a:xfrm>
        </p:spPr>
        <p:txBody>
          <a:bodyPr/>
          <a:lstStyle/>
          <a:p>
            <a:r>
              <a:rPr lang="en-IN" dirty="0"/>
              <a:t>Build the  model: 1</a:t>
            </a:r>
            <a:r>
              <a:rPr lang="en-IN" baseline="30000" dirty="0"/>
              <a:t>st</a:t>
            </a:r>
            <a:r>
              <a:rPr lang="en-IN" dirty="0"/>
              <a:t> variable model</a:t>
            </a:r>
          </a:p>
        </p:txBody>
      </p:sp>
      <p:pic>
        <p:nvPicPr>
          <p:cNvPr id="5" name="Content Placeholder 4">
            <a:extLst>
              <a:ext uri="{FF2B5EF4-FFF2-40B4-BE49-F238E27FC236}">
                <a16:creationId xmlns:a16="http://schemas.microsoft.com/office/drawing/2014/main" id="{7846344C-D6E0-4AAB-A8A3-B665F7F26B20}"/>
              </a:ext>
            </a:extLst>
          </p:cNvPr>
          <p:cNvPicPr>
            <a:picLocks noGrp="1" noChangeAspect="1"/>
          </p:cNvPicPr>
          <p:nvPr>
            <p:ph idx="1"/>
          </p:nvPr>
        </p:nvPicPr>
        <p:blipFill>
          <a:blip r:embed="rId2"/>
          <a:stretch>
            <a:fillRect/>
          </a:stretch>
        </p:blipFill>
        <p:spPr>
          <a:xfrm>
            <a:off x="625702" y="2752344"/>
            <a:ext cx="4130040" cy="327660"/>
          </a:xfrm>
        </p:spPr>
      </p:pic>
      <p:pic>
        <p:nvPicPr>
          <p:cNvPr id="9" name="Picture 8">
            <a:extLst>
              <a:ext uri="{FF2B5EF4-FFF2-40B4-BE49-F238E27FC236}">
                <a16:creationId xmlns:a16="http://schemas.microsoft.com/office/drawing/2014/main" id="{CA0ABFAA-4B07-47FA-81A2-8309246DA324}"/>
              </a:ext>
            </a:extLst>
          </p:cNvPr>
          <p:cNvPicPr>
            <a:picLocks noChangeAspect="1"/>
          </p:cNvPicPr>
          <p:nvPr/>
        </p:nvPicPr>
        <p:blipFill>
          <a:blip r:embed="rId3"/>
          <a:stretch>
            <a:fillRect/>
          </a:stretch>
        </p:blipFill>
        <p:spPr>
          <a:xfrm>
            <a:off x="625702" y="4647076"/>
            <a:ext cx="4130040" cy="426720"/>
          </a:xfrm>
          <a:prstGeom prst="rect">
            <a:avLst/>
          </a:prstGeom>
        </p:spPr>
      </p:pic>
      <p:pic>
        <p:nvPicPr>
          <p:cNvPr id="11" name="Picture 10">
            <a:extLst>
              <a:ext uri="{FF2B5EF4-FFF2-40B4-BE49-F238E27FC236}">
                <a16:creationId xmlns:a16="http://schemas.microsoft.com/office/drawing/2014/main" id="{D9C4C5CC-8BCC-4A7A-B7FD-79C67625AB14}"/>
              </a:ext>
            </a:extLst>
          </p:cNvPr>
          <p:cNvPicPr>
            <a:picLocks noChangeAspect="1"/>
          </p:cNvPicPr>
          <p:nvPr/>
        </p:nvPicPr>
        <p:blipFill>
          <a:blip r:embed="rId4"/>
          <a:stretch>
            <a:fillRect/>
          </a:stretch>
        </p:blipFill>
        <p:spPr>
          <a:xfrm>
            <a:off x="5301811" y="2054676"/>
            <a:ext cx="6488674" cy="4329083"/>
          </a:xfrm>
          <a:prstGeom prst="rect">
            <a:avLst/>
          </a:prstGeom>
        </p:spPr>
      </p:pic>
      <p:sp>
        <p:nvSpPr>
          <p:cNvPr id="12" name="TextBox 11">
            <a:extLst>
              <a:ext uri="{FF2B5EF4-FFF2-40B4-BE49-F238E27FC236}">
                <a16:creationId xmlns:a16="http://schemas.microsoft.com/office/drawing/2014/main" id="{C050F443-DA19-47A6-8BF7-BFD7AD9EE6C2}"/>
              </a:ext>
            </a:extLst>
          </p:cNvPr>
          <p:cNvSpPr txBox="1"/>
          <p:nvPr/>
        </p:nvSpPr>
        <p:spPr>
          <a:xfrm>
            <a:off x="1578862" y="3106381"/>
            <a:ext cx="2223721" cy="369332"/>
          </a:xfrm>
          <a:prstGeom prst="rect">
            <a:avLst/>
          </a:prstGeom>
          <a:noFill/>
        </p:spPr>
        <p:txBody>
          <a:bodyPr wrap="square" rtlCol="0">
            <a:spAutoFit/>
          </a:bodyPr>
          <a:lstStyle/>
          <a:p>
            <a:r>
              <a:rPr lang="en-IN" dirty="0"/>
              <a:t>1</a:t>
            </a:r>
            <a:r>
              <a:rPr lang="en-IN" baseline="30000" dirty="0"/>
              <a:t>st</a:t>
            </a:r>
            <a:r>
              <a:rPr lang="en-IN" dirty="0"/>
              <a:t> variable model</a:t>
            </a:r>
          </a:p>
        </p:txBody>
      </p:sp>
      <p:sp>
        <p:nvSpPr>
          <p:cNvPr id="14" name="TextBox 13">
            <a:extLst>
              <a:ext uri="{FF2B5EF4-FFF2-40B4-BE49-F238E27FC236}">
                <a16:creationId xmlns:a16="http://schemas.microsoft.com/office/drawing/2014/main" id="{6135042B-F304-4086-8DE5-A5349AA902EB}"/>
              </a:ext>
            </a:extLst>
          </p:cNvPr>
          <p:cNvSpPr txBox="1"/>
          <p:nvPr/>
        </p:nvSpPr>
        <p:spPr>
          <a:xfrm>
            <a:off x="978557" y="5144135"/>
            <a:ext cx="3424329" cy="369332"/>
          </a:xfrm>
          <a:prstGeom prst="rect">
            <a:avLst/>
          </a:prstGeom>
          <a:noFill/>
        </p:spPr>
        <p:txBody>
          <a:bodyPr wrap="square" rtlCol="0">
            <a:spAutoFit/>
          </a:bodyPr>
          <a:lstStyle/>
          <a:p>
            <a:r>
              <a:rPr lang="en-IN" dirty="0"/>
              <a:t>1</a:t>
            </a:r>
            <a:r>
              <a:rPr lang="en-IN" baseline="30000" dirty="0"/>
              <a:t>st</a:t>
            </a:r>
            <a:r>
              <a:rPr lang="en-IN" dirty="0"/>
              <a:t> variable </a:t>
            </a:r>
            <a:r>
              <a:rPr lang="en-IN" dirty="0" err="1"/>
              <a:t>model_accuracy</a:t>
            </a:r>
            <a:endParaRPr lang="en-IN" dirty="0"/>
          </a:p>
        </p:txBody>
      </p:sp>
      <p:sp>
        <p:nvSpPr>
          <p:cNvPr id="16" name="TextBox 15">
            <a:extLst>
              <a:ext uri="{FF2B5EF4-FFF2-40B4-BE49-F238E27FC236}">
                <a16:creationId xmlns:a16="http://schemas.microsoft.com/office/drawing/2014/main" id="{B326D1D4-F9D5-4959-8EC0-64019A34B7B7}"/>
              </a:ext>
            </a:extLst>
          </p:cNvPr>
          <p:cNvSpPr txBox="1"/>
          <p:nvPr/>
        </p:nvSpPr>
        <p:spPr>
          <a:xfrm>
            <a:off x="6527865" y="6383759"/>
            <a:ext cx="4036566" cy="369332"/>
          </a:xfrm>
          <a:prstGeom prst="rect">
            <a:avLst/>
          </a:prstGeom>
          <a:noFill/>
        </p:spPr>
        <p:txBody>
          <a:bodyPr wrap="square" rtlCol="0">
            <a:spAutoFit/>
          </a:bodyPr>
          <a:lstStyle/>
          <a:p>
            <a:r>
              <a:rPr lang="en-IN" dirty="0"/>
              <a:t>1</a:t>
            </a:r>
            <a:r>
              <a:rPr lang="en-IN" baseline="30000" dirty="0"/>
              <a:t>st</a:t>
            </a:r>
            <a:r>
              <a:rPr lang="en-IN" dirty="0"/>
              <a:t> variable </a:t>
            </a:r>
            <a:r>
              <a:rPr lang="en-IN" dirty="0" err="1"/>
              <a:t>model_accuracy</a:t>
            </a:r>
            <a:r>
              <a:rPr lang="en-IN" dirty="0"/>
              <a:t> plot</a:t>
            </a:r>
          </a:p>
        </p:txBody>
      </p:sp>
    </p:spTree>
    <p:extLst>
      <p:ext uri="{BB962C8B-B14F-4D97-AF65-F5344CB8AC3E}">
        <p14:creationId xmlns:p14="http://schemas.microsoft.com/office/powerpoint/2010/main" val="4000813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7D9CAEE-9D47-44C2-8616-080C5E7449D9}"/>
              </a:ext>
            </a:extLst>
          </p:cNvPr>
          <p:cNvSpPr>
            <a:spLocks noGrp="1"/>
          </p:cNvSpPr>
          <p:nvPr>
            <p:ph type="title"/>
          </p:nvPr>
        </p:nvSpPr>
        <p:spPr>
          <a:xfrm>
            <a:off x="2610404" y="5049680"/>
            <a:ext cx="6971191" cy="779529"/>
          </a:xfrm>
        </p:spPr>
        <p:txBody>
          <a:bodyPr vert="horz" lIns="91440" tIns="45720" rIns="91440" bIns="45720" rtlCol="0" anchor="b">
            <a:normAutofit/>
          </a:bodyPr>
          <a:lstStyle/>
          <a:p>
            <a:r>
              <a:rPr lang="en-US" dirty="0"/>
              <a:t>1</a:t>
            </a:r>
            <a:r>
              <a:rPr lang="en-US" baseline="30000" dirty="0"/>
              <a:t>st</a:t>
            </a:r>
            <a:r>
              <a:rPr lang="en-US" dirty="0"/>
              <a:t> variable model (contd.)</a:t>
            </a:r>
          </a:p>
        </p:txBody>
      </p:sp>
      <p:pic>
        <p:nvPicPr>
          <p:cNvPr id="5" name="Content Placeholder 4">
            <a:extLst>
              <a:ext uri="{FF2B5EF4-FFF2-40B4-BE49-F238E27FC236}">
                <a16:creationId xmlns:a16="http://schemas.microsoft.com/office/drawing/2014/main" id="{9A799896-24C0-4876-97C0-76B80A2791A3}"/>
              </a:ext>
            </a:extLst>
          </p:cNvPr>
          <p:cNvPicPr>
            <a:picLocks noGrp="1" noChangeAspect="1"/>
          </p:cNvPicPr>
          <p:nvPr>
            <p:ph idx="1"/>
          </p:nvPr>
        </p:nvPicPr>
        <p:blipFill>
          <a:blip r:embed="rId2"/>
          <a:stretch>
            <a:fillRect/>
          </a:stretch>
        </p:blipFill>
        <p:spPr>
          <a:xfrm>
            <a:off x="741467" y="444769"/>
            <a:ext cx="5146765" cy="3602736"/>
          </a:xfrm>
          <a:prstGeom prst="roundRect">
            <a:avLst>
              <a:gd name="adj" fmla="val 3876"/>
            </a:avLst>
          </a:prstGeom>
          <a:ln>
            <a:solidFill>
              <a:schemeClr val="accent1"/>
            </a:solidFill>
          </a:ln>
          <a:effectLst/>
        </p:spPr>
      </p:pic>
      <p:pic>
        <p:nvPicPr>
          <p:cNvPr id="7" name="Picture 6">
            <a:extLst>
              <a:ext uri="{FF2B5EF4-FFF2-40B4-BE49-F238E27FC236}">
                <a16:creationId xmlns:a16="http://schemas.microsoft.com/office/drawing/2014/main" id="{9754E751-7D48-477C-BD36-2B38FEA286B5}"/>
              </a:ext>
            </a:extLst>
          </p:cNvPr>
          <p:cNvPicPr>
            <a:picLocks noChangeAspect="1"/>
          </p:cNvPicPr>
          <p:nvPr/>
        </p:nvPicPr>
        <p:blipFill>
          <a:blip r:embed="rId3"/>
          <a:stretch>
            <a:fillRect/>
          </a:stretch>
        </p:blipFill>
        <p:spPr>
          <a:xfrm>
            <a:off x="6303768" y="1238353"/>
            <a:ext cx="5376369" cy="2809152"/>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270B617F-754C-4331-AB44-A572C5753051}"/>
              </a:ext>
            </a:extLst>
          </p:cNvPr>
          <p:cNvSpPr txBox="1"/>
          <p:nvPr/>
        </p:nvSpPr>
        <p:spPr>
          <a:xfrm>
            <a:off x="1456808" y="4122891"/>
            <a:ext cx="3862538" cy="369332"/>
          </a:xfrm>
          <a:prstGeom prst="rect">
            <a:avLst/>
          </a:prstGeom>
          <a:noFill/>
        </p:spPr>
        <p:txBody>
          <a:bodyPr wrap="square" rtlCol="0">
            <a:spAutoFit/>
          </a:bodyPr>
          <a:lstStyle/>
          <a:p>
            <a:r>
              <a:rPr lang="en-IN" dirty="0"/>
              <a:t>1</a:t>
            </a:r>
            <a:r>
              <a:rPr lang="en-IN" baseline="30000" dirty="0"/>
              <a:t>st</a:t>
            </a:r>
            <a:r>
              <a:rPr lang="es-ES" dirty="0"/>
              <a:t> variable </a:t>
            </a:r>
            <a:r>
              <a:rPr lang="es-ES" dirty="0" err="1"/>
              <a:t>model_residual</a:t>
            </a:r>
            <a:r>
              <a:rPr lang="es-ES" dirty="0"/>
              <a:t> </a:t>
            </a:r>
            <a:r>
              <a:rPr lang="es-ES" dirty="0" err="1"/>
              <a:t>plot</a:t>
            </a:r>
            <a:endParaRPr lang="en-IN" dirty="0"/>
          </a:p>
        </p:txBody>
      </p:sp>
      <p:sp>
        <p:nvSpPr>
          <p:cNvPr id="9" name="TextBox 8">
            <a:extLst>
              <a:ext uri="{FF2B5EF4-FFF2-40B4-BE49-F238E27FC236}">
                <a16:creationId xmlns:a16="http://schemas.microsoft.com/office/drawing/2014/main" id="{919F95A8-7C1F-4C07-B237-7E0D4FF14CE6}"/>
              </a:ext>
            </a:extLst>
          </p:cNvPr>
          <p:cNvSpPr txBox="1"/>
          <p:nvPr/>
        </p:nvSpPr>
        <p:spPr>
          <a:xfrm>
            <a:off x="7305434" y="4139833"/>
            <a:ext cx="3373039" cy="369332"/>
          </a:xfrm>
          <a:prstGeom prst="rect">
            <a:avLst/>
          </a:prstGeom>
          <a:noFill/>
        </p:spPr>
        <p:txBody>
          <a:bodyPr wrap="none" rtlCol="0">
            <a:spAutoFit/>
          </a:bodyPr>
          <a:lstStyle/>
          <a:p>
            <a:r>
              <a:rPr lang="en-IN" dirty="0"/>
              <a:t>1</a:t>
            </a:r>
            <a:r>
              <a:rPr lang="en-IN" baseline="30000" dirty="0"/>
              <a:t>st</a:t>
            </a:r>
            <a:r>
              <a:rPr lang="en-IN" dirty="0"/>
              <a:t> variable </a:t>
            </a:r>
            <a:r>
              <a:rPr lang="en-IN" dirty="0" err="1"/>
              <a:t>model_summary</a:t>
            </a:r>
            <a:endParaRPr lang="en-IN" dirty="0"/>
          </a:p>
        </p:txBody>
      </p:sp>
    </p:spTree>
    <p:extLst>
      <p:ext uri="{BB962C8B-B14F-4D97-AF65-F5344CB8AC3E}">
        <p14:creationId xmlns:p14="http://schemas.microsoft.com/office/powerpoint/2010/main" val="735628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8825-3941-4ADF-80B0-477BC05BD737}"/>
              </a:ext>
            </a:extLst>
          </p:cNvPr>
          <p:cNvSpPr>
            <a:spLocks noGrp="1"/>
          </p:cNvSpPr>
          <p:nvPr>
            <p:ph type="title"/>
          </p:nvPr>
        </p:nvSpPr>
        <p:spPr>
          <a:xfrm>
            <a:off x="3581954" y="515681"/>
            <a:ext cx="5028092" cy="810969"/>
          </a:xfrm>
        </p:spPr>
        <p:txBody>
          <a:bodyPr/>
          <a:lstStyle/>
          <a:p>
            <a:r>
              <a:rPr lang="en-IN" dirty="0"/>
              <a:t>2nd variable model</a:t>
            </a:r>
          </a:p>
        </p:txBody>
      </p:sp>
      <p:pic>
        <p:nvPicPr>
          <p:cNvPr id="5" name="Content Placeholder 4">
            <a:extLst>
              <a:ext uri="{FF2B5EF4-FFF2-40B4-BE49-F238E27FC236}">
                <a16:creationId xmlns:a16="http://schemas.microsoft.com/office/drawing/2014/main" id="{B74EDFDB-1D71-4701-905C-B85471CE3739}"/>
              </a:ext>
            </a:extLst>
          </p:cNvPr>
          <p:cNvPicPr>
            <a:picLocks noGrp="1" noChangeAspect="1"/>
          </p:cNvPicPr>
          <p:nvPr>
            <p:ph idx="1"/>
          </p:nvPr>
        </p:nvPicPr>
        <p:blipFill>
          <a:blip r:embed="rId2"/>
          <a:stretch>
            <a:fillRect/>
          </a:stretch>
        </p:blipFill>
        <p:spPr>
          <a:xfrm>
            <a:off x="66528" y="2736618"/>
            <a:ext cx="6256020" cy="243840"/>
          </a:xfrm>
        </p:spPr>
      </p:pic>
      <p:pic>
        <p:nvPicPr>
          <p:cNvPr id="7" name="Picture 6">
            <a:extLst>
              <a:ext uri="{FF2B5EF4-FFF2-40B4-BE49-F238E27FC236}">
                <a16:creationId xmlns:a16="http://schemas.microsoft.com/office/drawing/2014/main" id="{9441F8FA-212B-44FA-8FD1-6646A517F2D5}"/>
              </a:ext>
            </a:extLst>
          </p:cNvPr>
          <p:cNvPicPr>
            <a:picLocks noChangeAspect="1"/>
          </p:cNvPicPr>
          <p:nvPr/>
        </p:nvPicPr>
        <p:blipFill>
          <a:blip r:embed="rId3"/>
          <a:stretch>
            <a:fillRect/>
          </a:stretch>
        </p:blipFill>
        <p:spPr>
          <a:xfrm>
            <a:off x="1236198" y="4795910"/>
            <a:ext cx="3916680" cy="396240"/>
          </a:xfrm>
          <a:prstGeom prst="rect">
            <a:avLst/>
          </a:prstGeom>
        </p:spPr>
      </p:pic>
      <p:pic>
        <p:nvPicPr>
          <p:cNvPr id="9" name="Picture 8">
            <a:extLst>
              <a:ext uri="{FF2B5EF4-FFF2-40B4-BE49-F238E27FC236}">
                <a16:creationId xmlns:a16="http://schemas.microsoft.com/office/drawing/2014/main" id="{AADFC9F9-5805-44DF-A07F-DD721B161EFF}"/>
              </a:ext>
            </a:extLst>
          </p:cNvPr>
          <p:cNvPicPr>
            <a:picLocks noChangeAspect="1"/>
          </p:cNvPicPr>
          <p:nvPr/>
        </p:nvPicPr>
        <p:blipFill>
          <a:blip r:embed="rId4"/>
          <a:stretch>
            <a:fillRect/>
          </a:stretch>
        </p:blipFill>
        <p:spPr>
          <a:xfrm>
            <a:off x="6343226" y="2294449"/>
            <a:ext cx="5782246" cy="4053596"/>
          </a:xfrm>
          <a:prstGeom prst="rect">
            <a:avLst/>
          </a:prstGeom>
        </p:spPr>
      </p:pic>
      <p:sp>
        <p:nvSpPr>
          <p:cNvPr id="10" name="TextBox 9">
            <a:extLst>
              <a:ext uri="{FF2B5EF4-FFF2-40B4-BE49-F238E27FC236}">
                <a16:creationId xmlns:a16="http://schemas.microsoft.com/office/drawing/2014/main" id="{DFDD360F-71D7-4237-B391-E0230FA08471}"/>
              </a:ext>
            </a:extLst>
          </p:cNvPr>
          <p:cNvSpPr txBox="1"/>
          <p:nvPr/>
        </p:nvSpPr>
        <p:spPr>
          <a:xfrm>
            <a:off x="2006552" y="3147645"/>
            <a:ext cx="2276585" cy="369332"/>
          </a:xfrm>
          <a:prstGeom prst="rect">
            <a:avLst/>
          </a:prstGeom>
          <a:noFill/>
        </p:spPr>
        <p:txBody>
          <a:bodyPr wrap="none" rtlCol="0">
            <a:spAutoFit/>
          </a:bodyPr>
          <a:lstStyle/>
          <a:p>
            <a:r>
              <a:rPr lang="en-IN" dirty="0"/>
              <a:t>2</a:t>
            </a:r>
            <a:r>
              <a:rPr lang="en-IN" baseline="30000" dirty="0"/>
              <a:t>nd</a:t>
            </a:r>
            <a:r>
              <a:rPr lang="en-IN" dirty="0"/>
              <a:t> variable model</a:t>
            </a:r>
          </a:p>
        </p:txBody>
      </p:sp>
      <p:sp>
        <p:nvSpPr>
          <p:cNvPr id="11" name="TextBox 10">
            <a:extLst>
              <a:ext uri="{FF2B5EF4-FFF2-40B4-BE49-F238E27FC236}">
                <a16:creationId xmlns:a16="http://schemas.microsoft.com/office/drawing/2014/main" id="{C69F10FB-9246-4CB6-AD04-878ACCF2B667}"/>
              </a:ext>
            </a:extLst>
          </p:cNvPr>
          <p:cNvSpPr txBox="1"/>
          <p:nvPr/>
        </p:nvSpPr>
        <p:spPr>
          <a:xfrm>
            <a:off x="1401418" y="5407270"/>
            <a:ext cx="3586238" cy="369332"/>
          </a:xfrm>
          <a:prstGeom prst="rect">
            <a:avLst/>
          </a:prstGeom>
          <a:noFill/>
        </p:spPr>
        <p:txBody>
          <a:bodyPr wrap="none" rtlCol="0">
            <a:spAutoFit/>
          </a:bodyPr>
          <a:lstStyle/>
          <a:p>
            <a:r>
              <a:rPr lang="en-IN" dirty="0"/>
              <a:t>2</a:t>
            </a:r>
            <a:r>
              <a:rPr lang="en-IN" baseline="30000" dirty="0"/>
              <a:t>nd</a:t>
            </a:r>
            <a:r>
              <a:rPr lang="en-IN" dirty="0"/>
              <a:t> variable </a:t>
            </a:r>
            <a:r>
              <a:rPr lang="en-IN" dirty="0" err="1"/>
              <a:t>model_accuracy</a:t>
            </a:r>
            <a:endParaRPr lang="en-IN" dirty="0"/>
          </a:p>
        </p:txBody>
      </p:sp>
      <p:sp>
        <p:nvSpPr>
          <p:cNvPr id="12" name="TextBox 11">
            <a:extLst>
              <a:ext uri="{FF2B5EF4-FFF2-40B4-BE49-F238E27FC236}">
                <a16:creationId xmlns:a16="http://schemas.microsoft.com/office/drawing/2014/main" id="{370E8A77-E26F-451B-8748-D15E5974EFF8}"/>
              </a:ext>
            </a:extLst>
          </p:cNvPr>
          <p:cNvSpPr txBox="1"/>
          <p:nvPr/>
        </p:nvSpPr>
        <p:spPr>
          <a:xfrm>
            <a:off x="7192764" y="6342319"/>
            <a:ext cx="4083169" cy="369332"/>
          </a:xfrm>
          <a:prstGeom prst="rect">
            <a:avLst/>
          </a:prstGeom>
          <a:noFill/>
        </p:spPr>
        <p:txBody>
          <a:bodyPr wrap="none" rtlCol="0">
            <a:spAutoFit/>
          </a:bodyPr>
          <a:lstStyle/>
          <a:p>
            <a:r>
              <a:rPr lang="en-IN" dirty="0"/>
              <a:t>2</a:t>
            </a:r>
            <a:r>
              <a:rPr lang="en-IN" baseline="30000" dirty="0"/>
              <a:t>nd</a:t>
            </a:r>
            <a:r>
              <a:rPr lang="en-IN" dirty="0"/>
              <a:t> variable </a:t>
            </a:r>
            <a:r>
              <a:rPr lang="en-IN" dirty="0" err="1"/>
              <a:t>model_accuracy</a:t>
            </a:r>
            <a:r>
              <a:rPr lang="en-IN" dirty="0"/>
              <a:t> plot</a:t>
            </a:r>
          </a:p>
        </p:txBody>
      </p:sp>
    </p:spTree>
    <p:extLst>
      <p:ext uri="{BB962C8B-B14F-4D97-AF65-F5344CB8AC3E}">
        <p14:creationId xmlns:p14="http://schemas.microsoft.com/office/powerpoint/2010/main" val="216312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432E743-78C3-44BB-8262-8F33D1C92011}"/>
              </a:ext>
            </a:extLst>
          </p:cNvPr>
          <p:cNvSpPr>
            <a:spLocks noGrp="1"/>
          </p:cNvSpPr>
          <p:nvPr>
            <p:ph type="title"/>
          </p:nvPr>
        </p:nvSpPr>
        <p:spPr>
          <a:xfrm>
            <a:off x="2460935" y="5121005"/>
            <a:ext cx="7270130" cy="779529"/>
          </a:xfrm>
        </p:spPr>
        <p:txBody>
          <a:bodyPr vert="horz" lIns="91440" tIns="45720" rIns="91440" bIns="45720" rtlCol="0" anchor="b">
            <a:normAutofit/>
          </a:bodyPr>
          <a:lstStyle/>
          <a:p>
            <a:r>
              <a:rPr lang="en-IN" dirty="0"/>
              <a:t>2</a:t>
            </a:r>
            <a:r>
              <a:rPr lang="en-IN" baseline="30000" dirty="0"/>
              <a:t>nd</a:t>
            </a:r>
            <a:r>
              <a:rPr lang="en-IN" dirty="0"/>
              <a:t> variable model (contd.)</a:t>
            </a:r>
            <a:endParaRPr lang="en-US" dirty="0"/>
          </a:p>
        </p:txBody>
      </p:sp>
      <p:pic>
        <p:nvPicPr>
          <p:cNvPr id="5" name="Content Placeholder 4">
            <a:extLst>
              <a:ext uri="{FF2B5EF4-FFF2-40B4-BE49-F238E27FC236}">
                <a16:creationId xmlns:a16="http://schemas.microsoft.com/office/drawing/2014/main" id="{9AB06EE0-A6CC-4FC5-BEA7-A4F995F026BD}"/>
              </a:ext>
            </a:extLst>
          </p:cNvPr>
          <p:cNvPicPr>
            <a:picLocks noGrp="1" noChangeAspect="1"/>
          </p:cNvPicPr>
          <p:nvPr>
            <p:ph idx="1"/>
          </p:nvPr>
        </p:nvPicPr>
        <p:blipFill>
          <a:blip r:embed="rId2"/>
          <a:stretch>
            <a:fillRect/>
          </a:stretch>
        </p:blipFill>
        <p:spPr>
          <a:xfrm>
            <a:off x="640079" y="306945"/>
            <a:ext cx="5146765" cy="3602736"/>
          </a:xfrm>
          <a:prstGeom prst="roundRect">
            <a:avLst>
              <a:gd name="adj" fmla="val 3876"/>
            </a:avLst>
          </a:prstGeom>
          <a:ln>
            <a:solidFill>
              <a:schemeClr val="accent1"/>
            </a:solidFill>
          </a:ln>
          <a:effectLst/>
        </p:spPr>
      </p:pic>
      <p:pic>
        <p:nvPicPr>
          <p:cNvPr id="7" name="Picture 6">
            <a:extLst>
              <a:ext uri="{FF2B5EF4-FFF2-40B4-BE49-F238E27FC236}">
                <a16:creationId xmlns:a16="http://schemas.microsoft.com/office/drawing/2014/main" id="{2F8E9FAF-4ACF-4943-8C51-FA7DDCDA2ABC}"/>
              </a:ext>
            </a:extLst>
          </p:cNvPr>
          <p:cNvPicPr>
            <a:picLocks noChangeAspect="1"/>
          </p:cNvPicPr>
          <p:nvPr/>
        </p:nvPicPr>
        <p:blipFill>
          <a:blip r:embed="rId3"/>
          <a:stretch>
            <a:fillRect/>
          </a:stretch>
        </p:blipFill>
        <p:spPr>
          <a:xfrm>
            <a:off x="6301237" y="831710"/>
            <a:ext cx="5376369" cy="3077971"/>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E6323E4E-0461-4F55-B7A9-18C629260C49}"/>
              </a:ext>
            </a:extLst>
          </p:cNvPr>
          <p:cNvSpPr txBox="1"/>
          <p:nvPr/>
        </p:nvSpPr>
        <p:spPr>
          <a:xfrm>
            <a:off x="1244814" y="3991708"/>
            <a:ext cx="3937296" cy="369332"/>
          </a:xfrm>
          <a:prstGeom prst="rect">
            <a:avLst/>
          </a:prstGeom>
          <a:noFill/>
        </p:spPr>
        <p:txBody>
          <a:bodyPr wrap="none" rtlCol="0">
            <a:spAutoFit/>
          </a:bodyPr>
          <a:lstStyle/>
          <a:p>
            <a:r>
              <a:rPr lang="en-IN" dirty="0"/>
              <a:t>2</a:t>
            </a:r>
            <a:r>
              <a:rPr lang="en-IN" baseline="30000" dirty="0"/>
              <a:t>nd</a:t>
            </a:r>
            <a:r>
              <a:rPr lang="en-IN" dirty="0"/>
              <a:t> variable </a:t>
            </a:r>
            <a:r>
              <a:rPr lang="en-IN" dirty="0" err="1"/>
              <a:t>model_residuals</a:t>
            </a:r>
            <a:r>
              <a:rPr lang="en-IN" dirty="0"/>
              <a:t> plot</a:t>
            </a:r>
          </a:p>
        </p:txBody>
      </p:sp>
      <p:sp>
        <p:nvSpPr>
          <p:cNvPr id="9" name="TextBox 8">
            <a:extLst>
              <a:ext uri="{FF2B5EF4-FFF2-40B4-BE49-F238E27FC236}">
                <a16:creationId xmlns:a16="http://schemas.microsoft.com/office/drawing/2014/main" id="{829D9D5A-FCBE-4A74-AB3C-CCA3FCE192DD}"/>
              </a:ext>
            </a:extLst>
          </p:cNvPr>
          <p:cNvSpPr txBox="1"/>
          <p:nvPr/>
        </p:nvSpPr>
        <p:spPr>
          <a:xfrm>
            <a:off x="7237178" y="4000843"/>
            <a:ext cx="3504486" cy="369332"/>
          </a:xfrm>
          <a:prstGeom prst="rect">
            <a:avLst/>
          </a:prstGeom>
          <a:noFill/>
        </p:spPr>
        <p:txBody>
          <a:bodyPr wrap="none" rtlCol="0">
            <a:spAutoFit/>
          </a:bodyPr>
          <a:lstStyle/>
          <a:p>
            <a:r>
              <a:rPr lang="en-IN" dirty="0"/>
              <a:t>2</a:t>
            </a:r>
            <a:r>
              <a:rPr lang="en-IN" baseline="30000" dirty="0"/>
              <a:t>nd</a:t>
            </a:r>
            <a:r>
              <a:rPr lang="en-IN" dirty="0"/>
              <a:t> variable </a:t>
            </a:r>
            <a:r>
              <a:rPr lang="en-IN" dirty="0" err="1"/>
              <a:t>model_summary</a:t>
            </a:r>
            <a:endParaRPr lang="en-IN" dirty="0"/>
          </a:p>
        </p:txBody>
      </p:sp>
    </p:spTree>
    <p:extLst>
      <p:ext uri="{BB962C8B-B14F-4D97-AF65-F5344CB8AC3E}">
        <p14:creationId xmlns:p14="http://schemas.microsoft.com/office/powerpoint/2010/main" val="3387746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FBCE-719E-44DE-AEE4-F0451A3634B9}"/>
              </a:ext>
            </a:extLst>
          </p:cNvPr>
          <p:cNvSpPr>
            <a:spLocks noGrp="1"/>
          </p:cNvSpPr>
          <p:nvPr>
            <p:ph type="title"/>
          </p:nvPr>
        </p:nvSpPr>
        <p:spPr>
          <a:xfrm>
            <a:off x="3661084" y="663874"/>
            <a:ext cx="4869831" cy="738553"/>
          </a:xfrm>
        </p:spPr>
        <p:txBody>
          <a:bodyPr/>
          <a:lstStyle/>
          <a:p>
            <a:r>
              <a:rPr lang="en-IN" dirty="0"/>
              <a:t>3</a:t>
            </a:r>
            <a:r>
              <a:rPr lang="en-IN" baseline="30000" dirty="0"/>
              <a:t>rd</a:t>
            </a:r>
            <a:r>
              <a:rPr lang="en-IN" dirty="0"/>
              <a:t> variable model</a:t>
            </a:r>
          </a:p>
        </p:txBody>
      </p:sp>
      <p:pic>
        <p:nvPicPr>
          <p:cNvPr id="5" name="Content Placeholder 4">
            <a:extLst>
              <a:ext uri="{FF2B5EF4-FFF2-40B4-BE49-F238E27FC236}">
                <a16:creationId xmlns:a16="http://schemas.microsoft.com/office/drawing/2014/main" id="{462286F0-82AA-47AB-ADE9-26C7A761D2C8}"/>
              </a:ext>
            </a:extLst>
          </p:cNvPr>
          <p:cNvPicPr>
            <a:picLocks noGrp="1" noChangeAspect="1"/>
          </p:cNvPicPr>
          <p:nvPr>
            <p:ph idx="1"/>
          </p:nvPr>
        </p:nvPicPr>
        <p:blipFill>
          <a:blip r:embed="rId2"/>
          <a:stretch>
            <a:fillRect/>
          </a:stretch>
        </p:blipFill>
        <p:spPr>
          <a:xfrm>
            <a:off x="0" y="2700998"/>
            <a:ext cx="6537960" cy="388620"/>
          </a:xfrm>
        </p:spPr>
      </p:pic>
      <p:pic>
        <p:nvPicPr>
          <p:cNvPr id="7" name="Picture 6">
            <a:extLst>
              <a:ext uri="{FF2B5EF4-FFF2-40B4-BE49-F238E27FC236}">
                <a16:creationId xmlns:a16="http://schemas.microsoft.com/office/drawing/2014/main" id="{7522EE0F-D591-478C-B2EA-497655CBACF4}"/>
              </a:ext>
            </a:extLst>
          </p:cNvPr>
          <p:cNvPicPr>
            <a:picLocks noChangeAspect="1"/>
          </p:cNvPicPr>
          <p:nvPr/>
        </p:nvPicPr>
        <p:blipFill>
          <a:blip r:embed="rId3"/>
          <a:stretch>
            <a:fillRect/>
          </a:stretch>
        </p:blipFill>
        <p:spPr>
          <a:xfrm>
            <a:off x="1264920" y="4998373"/>
            <a:ext cx="4008120" cy="457200"/>
          </a:xfrm>
          <a:prstGeom prst="rect">
            <a:avLst/>
          </a:prstGeom>
        </p:spPr>
      </p:pic>
      <p:sp>
        <p:nvSpPr>
          <p:cNvPr id="8" name="TextBox 7">
            <a:extLst>
              <a:ext uri="{FF2B5EF4-FFF2-40B4-BE49-F238E27FC236}">
                <a16:creationId xmlns:a16="http://schemas.microsoft.com/office/drawing/2014/main" id="{53F82082-6474-434D-9432-4A26917F740C}"/>
              </a:ext>
            </a:extLst>
          </p:cNvPr>
          <p:cNvSpPr txBox="1"/>
          <p:nvPr/>
        </p:nvSpPr>
        <p:spPr>
          <a:xfrm>
            <a:off x="2117062" y="3181937"/>
            <a:ext cx="2303836" cy="369332"/>
          </a:xfrm>
          <a:prstGeom prst="rect">
            <a:avLst/>
          </a:prstGeom>
          <a:noFill/>
        </p:spPr>
        <p:txBody>
          <a:bodyPr wrap="none" rtlCol="0">
            <a:spAutoFit/>
          </a:bodyPr>
          <a:lstStyle/>
          <a:p>
            <a:r>
              <a:rPr lang="en-IN" dirty="0"/>
              <a:t>3</a:t>
            </a:r>
            <a:r>
              <a:rPr lang="en-IN" baseline="30000" dirty="0"/>
              <a:t>rd</a:t>
            </a:r>
            <a:r>
              <a:rPr lang="en-IN" dirty="0"/>
              <a:t> variable model</a:t>
            </a:r>
          </a:p>
        </p:txBody>
      </p:sp>
      <p:sp>
        <p:nvSpPr>
          <p:cNvPr id="9" name="TextBox 8">
            <a:extLst>
              <a:ext uri="{FF2B5EF4-FFF2-40B4-BE49-F238E27FC236}">
                <a16:creationId xmlns:a16="http://schemas.microsoft.com/office/drawing/2014/main" id="{9C2D775C-757F-448B-AFA2-CFCBA1AD5D84}"/>
              </a:ext>
            </a:extLst>
          </p:cNvPr>
          <p:cNvSpPr txBox="1"/>
          <p:nvPr/>
        </p:nvSpPr>
        <p:spPr>
          <a:xfrm>
            <a:off x="1511928" y="5547948"/>
            <a:ext cx="3514104" cy="369332"/>
          </a:xfrm>
          <a:prstGeom prst="rect">
            <a:avLst/>
          </a:prstGeom>
          <a:noFill/>
        </p:spPr>
        <p:txBody>
          <a:bodyPr wrap="none" rtlCol="0">
            <a:spAutoFit/>
          </a:bodyPr>
          <a:lstStyle/>
          <a:p>
            <a:r>
              <a:rPr lang="en-IN" dirty="0"/>
              <a:t>3</a:t>
            </a:r>
            <a:r>
              <a:rPr lang="en-IN" baseline="30000" dirty="0"/>
              <a:t>rd</a:t>
            </a:r>
            <a:r>
              <a:rPr lang="en-IN" dirty="0"/>
              <a:t> variable </a:t>
            </a:r>
            <a:r>
              <a:rPr lang="en-IN" dirty="0" err="1"/>
              <a:t>model_accuracy</a:t>
            </a:r>
            <a:endParaRPr lang="en-IN" dirty="0"/>
          </a:p>
        </p:txBody>
      </p:sp>
      <p:pic>
        <p:nvPicPr>
          <p:cNvPr id="11" name="Picture 10">
            <a:extLst>
              <a:ext uri="{FF2B5EF4-FFF2-40B4-BE49-F238E27FC236}">
                <a16:creationId xmlns:a16="http://schemas.microsoft.com/office/drawing/2014/main" id="{4C8EB82B-6F9B-4CB0-B834-EA045E4634A2}"/>
              </a:ext>
            </a:extLst>
          </p:cNvPr>
          <p:cNvPicPr>
            <a:picLocks noChangeAspect="1"/>
          </p:cNvPicPr>
          <p:nvPr/>
        </p:nvPicPr>
        <p:blipFill>
          <a:blip r:embed="rId4"/>
          <a:stretch>
            <a:fillRect/>
          </a:stretch>
        </p:blipFill>
        <p:spPr>
          <a:xfrm>
            <a:off x="6606521" y="2286000"/>
            <a:ext cx="5505838" cy="3859822"/>
          </a:xfrm>
          <a:prstGeom prst="rect">
            <a:avLst/>
          </a:prstGeom>
        </p:spPr>
      </p:pic>
      <p:sp>
        <p:nvSpPr>
          <p:cNvPr id="12" name="TextBox 11">
            <a:extLst>
              <a:ext uri="{FF2B5EF4-FFF2-40B4-BE49-F238E27FC236}">
                <a16:creationId xmlns:a16="http://schemas.microsoft.com/office/drawing/2014/main" id="{25EE7613-A827-4F5B-B73F-A52D3F631E70}"/>
              </a:ext>
            </a:extLst>
          </p:cNvPr>
          <p:cNvSpPr txBox="1"/>
          <p:nvPr/>
        </p:nvSpPr>
        <p:spPr>
          <a:xfrm>
            <a:off x="7353923" y="6220557"/>
            <a:ext cx="4011034" cy="369332"/>
          </a:xfrm>
          <a:prstGeom prst="rect">
            <a:avLst/>
          </a:prstGeom>
          <a:noFill/>
        </p:spPr>
        <p:txBody>
          <a:bodyPr wrap="none" rtlCol="0">
            <a:spAutoFit/>
          </a:bodyPr>
          <a:lstStyle/>
          <a:p>
            <a:r>
              <a:rPr lang="en-IN" dirty="0"/>
              <a:t>3</a:t>
            </a:r>
            <a:r>
              <a:rPr lang="en-IN" baseline="30000" dirty="0"/>
              <a:t>rd</a:t>
            </a:r>
            <a:r>
              <a:rPr lang="en-IN" dirty="0"/>
              <a:t> variable </a:t>
            </a:r>
            <a:r>
              <a:rPr lang="en-IN" dirty="0" err="1"/>
              <a:t>model_accuracy</a:t>
            </a:r>
            <a:r>
              <a:rPr lang="en-IN" dirty="0"/>
              <a:t> plot</a:t>
            </a:r>
          </a:p>
        </p:txBody>
      </p:sp>
    </p:spTree>
    <p:extLst>
      <p:ext uri="{BB962C8B-B14F-4D97-AF65-F5344CB8AC3E}">
        <p14:creationId xmlns:p14="http://schemas.microsoft.com/office/powerpoint/2010/main" val="1532224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BDFBB0-7B94-4FF9-BF94-3714307088A7}"/>
              </a:ext>
            </a:extLst>
          </p:cNvPr>
          <p:cNvSpPr>
            <a:spLocks noGrp="1"/>
          </p:cNvSpPr>
          <p:nvPr>
            <p:ph type="title"/>
          </p:nvPr>
        </p:nvSpPr>
        <p:spPr>
          <a:xfrm>
            <a:off x="2606008" y="5255887"/>
            <a:ext cx="6979984" cy="779529"/>
          </a:xfrm>
        </p:spPr>
        <p:txBody>
          <a:bodyPr vert="horz" lIns="91440" tIns="45720" rIns="91440" bIns="45720" rtlCol="0" anchor="b">
            <a:normAutofit/>
          </a:bodyPr>
          <a:lstStyle/>
          <a:p>
            <a:r>
              <a:rPr lang="en-IN" dirty="0"/>
              <a:t>3rd variable model (contd.)</a:t>
            </a:r>
            <a:endParaRPr lang="en-US" dirty="0"/>
          </a:p>
        </p:txBody>
      </p:sp>
      <p:pic>
        <p:nvPicPr>
          <p:cNvPr id="7" name="Picture 6">
            <a:extLst>
              <a:ext uri="{FF2B5EF4-FFF2-40B4-BE49-F238E27FC236}">
                <a16:creationId xmlns:a16="http://schemas.microsoft.com/office/drawing/2014/main" id="{FB1FB9E0-3CD8-430B-8CB8-C552077ED9A6}"/>
              </a:ext>
            </a:extLst>
          </p:cNvPr>
          <p:cNvPicPr>
            <a:picLocks noChangeAspect="1"/>
          </p:cNvPicPr>
          <p:nvPr/>
        </p:nvPicPr>
        <p:blipFill>
          <a:blip r:embed="rId2"/>
          <a:stretch>
            <a:fillRect/>
          </a:stretch>
        </p:blipFill>
        <p:spPr>
          <a:xfrm>
            <a:off x="810001" y="259080"/>
            <a:ext cx="5146765" cy="3602736"/>
          </a:xfrm>
          <a:prstGeom prst="roundRect">
            <a:avLst>
              <a:gd name="adj" fmla="val 3876"/>
            </a:avLst>
          </a:prstGeom>
          <a:ln>
            <a:solidFill>
              <a:schemeClr val="accent1"/>
            </a:solidFill>
          </a:ln>
          <a:effectLst/>
        </p:spPr>
      </p:pic>
      <p:pic>
        <p:nvPicPr>
          <p:cNvPr id="5" name="Content Placeholder 4">
            <a:extLst>
              <a:ext uri="{FF2B5EF4-FFF2-40B4-BE49-F238E27FC236}">
                <a16:creationId xmlns:a16="http://schemas.microsoft.com/office/drawing/2014/main" id="{F03A99EE-1F2A-47F5-9089-FD18DDF2E0FE}"/>
              </a:ext>
            </a:extLst>
          </p:cNvPr>
          <p:cNvPicPr>
            <a:picLocks noGrp="1" noChangeAspect="1"/>
          </p:cNvPicPr>
          <p:nvPr>
            <p:ph idx="1"/>
          </p:nvPr>
        </p:nvPicPr>
        <p:blipFill>
          <a:blip r:embed="rId3"/>
          <a:stretch>
            <a:fillRect/>
          </a:stretch>
        </p:blipFill>
        <p:spPr>
          <a:xfrm>
            <a:off x="6386198" y="769290"/>
            <a:ext cx="5376369" cy="3064530"/>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89B17914-9053-425B-BBF6-CCC7DF93DE16}"/>
              </a:ext>
            </a:extLst>
          </p:cNvPr>
          <p:cNvSpPr txBox="1"/>
          <p:nvPr/>
        </p:nvSpPr>
        <p:spPr>
          <a:xfrm>
            <a:off x="1450802" y="3917053"/>
            <a:ext cx="3865161" cy="369332"/>
          </a:xfrm>
          <a:prstGeom prst="rect">
            <a:avLst/>
          </a:prstGeom>
          <a:noFill/>
        </p:spPr>
        <p:txBody>
          <a:bodyPr wrap="none" rtlCol="0">
            <a:spAutoFit/>
          </a:bodyPr>
          <a:lstStyle/>
          <a:p>
            <a:r>
              <a:rPr lang="en-IN" dirty="0"/>
              <a:t>3</a:t>
            </a:r>
            <a:r>
              <a:rPr lang="en-IN" baseline="30000" dirty="0"/>
              <a:t>rd</a:t>
            </a:r>
            <a:r>
              <a:rPr lang="en-IN" dirty="0"/>
              <a:t> variable </a:t>
            </a:r>
            <a:r>
              <a:rPr lang="en-IN" dirty="0" err="1"/>
              <a:t>model_residuals</a:t>
            </a:r>
            <a:r>
              <a:rPr lang="en-IN" dirty="0"/>
              <a:t> plot</a:t>
            </a:r>
          </a:p>
        </p:txBody>
      </p:sp>
      <p:sp>
        <p:nvSpPr>
          <p:cNvPr id="9" name="TextBox 8">
            <a:extLst>
              <a:ext uri="{FF2B5EF4-FFF2-40B4-BE49-F238E27FC236}">
                <a16:creationId xmlns:a16="http://schemas.microsoft.com/office/drawing/2014/main" id="{378E49DC-116B-4B61-9C84-4EAD0E93624F}"/>
              </a:ext>
            </a:extLst>
          </p:cNvPr>
          <p:cNvSpPr txBox="1"/>
          <p:nvPr/>
        </p:nvSpPr>
        <p:spPr>
          <a:xfrm>
            <a:off x="7358207" y="3930442"/>
            <a:ext cx="3432350" cy="369332"/>
          </a:xfrm>
          <a:prstGeom prst="rect">
            <a:avLst/>
          </a:prstGeom>
          <a:noFill/>
        </p:spPr>
        <p:txBody>
          <a:bodyPr wrap="none" rtlCol="0">
            <a:spAutoFit/>
          </a:bodyPr>
          <a:lstStyle/>
          <a:p>
            <a:r>
              <a:rPr lang="en-IN" dirty="0"/>
              <a:t>3</a:t>
            </a:r>
            <a:r>
              <a:rPr lang="en-IN" baseline="30000" dirty="0"/>
              <a:t>rd</a:t>
            </a:r>
            <a:r>
              <a:rPr lang="en-IN" dirty="0"/>
              <a:t> variable </a:t>
            </a:r>
            <a:r>
              <a:rPr lang="en-IN" dirty="0" err="1"/>
              <a:t>model_summary</a:t>
            </a:r>
            <a:endParaRPr lang="en-IN" dirty="0"/>
          </a:p>
        </p:txBody>
      </p:sp>
    </p:spTree>
    <p:extLst>
      <p:ext uri="{BB962C8B-B14F-4D97-AF65-F5344CB8AC3E}">
        <p14:creationId xmlns:p14="http://schemas.microsoft.com/office/powerpoint/2010/main" val="1230614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D05E-2B2E-42A8-9B3E-2A61B77CB35D}"/>
              </a:ext>
            </a:extLst>
          </p:cNvPr>
          <p:cNvSpPr>
            <a:spLocks noGrp="1"/>
          </p:cNvSpPr>
          <p:nvPr>
            <p:ph type="title"/>
          </p:nvPr>
        </p:nvSpPr>
        <p:spPr>
          <a:xfrm>
            <a:off x="3159829" y="70633"/>
            <a:ext cx="5872342" cy="796142"/>
          </a:xfrm>
        </p:spPr>
        <p:txBody>
          <a:bodyPr vert="horz" lIns="91440" tIns="45720" rIns="91440" bIns="45720" rtlCol="0" anchor="b">
            <a:normAutofit fontScale="90000"/>
          </a:bodyPr>
          <a:lstStyle/>
          <a:p>
            <a:r>
              <a:rPr lang="en-US" sz="5400" dirty="0"/>
              <a:t>Regression Subsets</a:t>
            </a:r>
          </a:p>
        </p:txBody>
      </p:sp>
      <p:pic>
        <p:nvPicPr>
          <p:cNvPr id="6" name="Picture 5">
            <a:extLst>
              <a:ext uri="{FF2B5EF4-FFF2-40B4-BE49-F238E27FC236}">
                <a16:creationId xmlns:a16="http://schemas.microsoft.com/office/drawing/2014/main" id="{DCA3DFE8-5941-4E19-8471-4A24A0DB5427}"/>
              </a:ext>
            </a:extLst>
          </p:cNvPr>
          <p:cNvPicPr>
            <a:picLocks noChangeAspect="1"/>
          </p:cNvPicPr>
          <p:nvPr/>
        </p:nvPicPr>
        <p:blipFill>
          <a:blip r:embed="rId2"/>
          <a:stretch>
            <a:fillRect/>
          </a:stretch>
        </p:blipFill>
        <p:spPr>
          <a:xfrm>
            <a:off x="1874836" y="866775"/>
            <a:ext cx="8442325" cy="5920592"/>
          </a:xfrm>
          <a:prstGeom prst="rect">
            <a:avLst/>
          </a:prstGeom>
        </p:spPr>
      </p:pic>
    </p:spTree>
    <p:extLst>
      <p:ext uri="{BB962C8B-B14F-4D97-AF65-F5344CB8AC3E}">
        <p14:creationId xmlns:p14="http://schemas.microsoft.com/office/powerpoint/2010/main" val="382476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CC65-7AE9-43C7-B204-1990D9DA95A0}"/>
              </a:ext>
            </a:extLst>
          </p:cNvPr>
          <p:cNvSpPr>
            <a:spLocks noGrp="1"/>
          </p:cNvSpPr>
          <p:nvPr>
            <p:ph type="title"/>
          </p:nvPr>
        </p:nvSpPr>
        <p:spPr>
          <a:xfrm>
            <a:off x="1725767" y="482357"/>
            <a:ext cx="8740466" cy="970450"/>
          </a:xfrm>
        </p:spPr>
        <p:txBody>
          <a:bodyPr/>
          <a:lstStyle/>
          <a:p>
            <a:r>
              <a:rPr lang="en-US" u="sng" dirty="0"/>
              <a:t>Movie Production Industry Analysis</a:t>
            </a:r>
          </a:p>
        </p:txBody>
      </p:sp>
      <p:sp>
        <p:nvSpPr>
          <p:cNvPr id="3" name="Content Placeholder 2">
            <a:extLst>
              <a:ext uri="{FF2B5EF4-FFF2-40B4-BE49-F238E27FC236}">
                <a16:creationId xmlns:a16="http://schemas.microsoft.com/office/drawing/2014/main" id="{3BB05B2D-1989-4A77-BE14-7CA55ED94FFC}"/>
              </a:ext>
            </a:extLst>
          </p:cNvPr>
          <p:cNvSpPr>
            <a:spLocks noGrp="1"/>
          </p:cNvSpPr>
          <p:nvPr>
            <p:ph idx="1"/>
          </p:nvPr>
        </p:nvSpPr>
        <p:spPr>
          <a:xfrm>
            <a:off x="0" y="2101999"/>
            <a:ext cx="12192000" cy="4896679"/>
          </a:xfrm>
        </p:spPr>
        <p:txBody>
          <a:bodyPr/>
          <a:lstStyle/>
          <a:p>
            <a:pPr marL="0" indent="0">
              <a:buNone/>
            </a:pPr>
            <a:endParaRPr lang="en-US" b="1" u="sng" dirty="0"/>
          </a:p>
          <a:p>
            <a:pPr marL="0" indent="0">
              <a:buNone/>
            </a:pPr>
            <a:r>
              <a:rPr lang="en-US" sz="2400" b="1" u="sng" dirty="0"/>
              <a:t>Necessity for Analysis :</a:t>
            </a:r>
          </a:p>
          <a:p>
            <a:pPr marL="0" indent="0">
              <a:buNone/>
            </a:pPr>
            <a:r>
              <a:rPr lang="en-US" sz="2400" b="1" u="sng" dirty="0"/>
              <a:t>Challenges like :</a:t>
            </a:r>
          </a:p>
          <a:p>
            <a:r>
              <a:rPr lang="en-US" sz="2000" dirty="0"/>
              <a:t>The amount of box office ticket sales in 2011 was lower than 1995 ticket sales. </a:t>
            </a:r>
            <a:r>
              <a:rPr lang="en-US" sz="2000" b="1" dirty="0">
                <a:hlinkClick r:id="rId2" tooltip="The Numbers "/>
              </a:rPr>
              <a:t>http://www.the-numbers.com/market/</a:t>
            </a:r>
            <a:r>
              <a:rPr lang="en-US" sz="2000" dirty="0"/>
              <a:t> Some reasons listed recently in the press include;</a:t>
            </a:r>
          </a:p>
          <a:p>
            <a:r>
              <a:rPr lang="en-US" sz="2000" dirty="0"/>
              <a:t>pressure from players like Netflix</a:t>
            </a:r>
          </a:p>
          <a:p>
            <a:r>
              <a:rPr lang="en-US" sz="2000" dirty="0"/>
              <a:t>less than interesting movie scripts and plots</a:t>
            </a:r>
          </a:p>
          <a:p>
            <a:r>
              <a:rPr lang="en-US" sz="2000" dirty="0"/>
              <a:t>pay per view</a:t>
            </a:r>
          </a:p>
          <a:p>
            <a:pPr marL="0" indent="0">
              <a:buNone/>
            </a:pPr>
            <a:r>
              <a:rPr lang="en-US" dirty="0"/>
              <a:t>      </a:t>
            </a:r>
          </a:p>
          <a:p>
            <a:pPr marL="0" indent="0">
              <a:buNone/>
            </a:pPr>
            <a:r>
              <a:rPr lang="en-US" sz="2400" dirty="0"/>
              <a:t>Thus we use Porter’s Five Forces Framework to analyze the industry.</a:t>
            </a:r>
          </a:p>
          <a:p>
            <a:pPr marL="0" indent="0">
              <a:buNone/>
            </a:pPr>
            <a:endParaRPr lang="en-US" b="1" u="sng" dirty="0"/>
          </a:p>
          <a:p>
            <a:pPr marL="0" indent="0">
              <a:buNone/>
            </a:pPr>
            <a:endParaRPr lang="en-US" b="1" u="sng" dirty="0"/>
          </a:p>
          <a:p>
            <a:pPr marL="0" indent="0">
              <a:buNone/>
            </a:pPr>
            <a:endParaRPr lang="en-US" b="1" u="sng" dirty="0"/>
          </a:p>
        </p:txBody>
      </p:sp>
    </p:spTree>
    <p:extLst>
      <p:ext uri="{BB962C8B-B14F-4D97-AF65-F5344CB8AC3E}">
        <p14:creationId xmlns:p14="http://schemas.microsoft.com/office/powerpoint/2010/main" val="106147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65D1-D9E1-40C8-A067-C689A7D2ECAC}"/>
              </a:ext>
            </a:extLst>
          </p:cNvPr>
          <p:cNvSpPr>
            <a:spLocks noGrp="1"/>
          </p:cNvSpPr>
          <p:nvPr>
            <p:ph type="title"/>
          </p:nvPr>
        </p:nvSpPr>
        <p:spPr>
          <a:xfrm>
            <a:off x="3555577" y="324095"/>
            <a:ext cx="5080846" cy="970450"/>
          </a:xfrm>
        </p:spPr>
        <p:txBody>
          <a:bodyPr/>
          <a:lstStyle/>
          <a:p>
            <a:r>
              <a:rPr lang="en-IN" dirty="0"/>
              <a:t>Best variable model</a:t>
            </a:r>
          </a:p>
        </p:txBody>
      </p:sp>
      <p:pic>
        <p:nvPicPr>
          <p:cNvPr id="4" name="Picture 3">
            <a:extLst>
              <a:ext uri="{FF2B5EF4-FFF2-40B4-BE49-F238E27FC236}">
                <a16:creationId xmlns:a16="http://schemas.microsoft.com/office/drawing/2014/main" id="{4768652D-C3EA-4C63-B465-CC8064DBE4E8}"/>
              </a:ext>
            </a:extLst>
          </p:cNvPr>
          <p:cNvPicPr>
            <a:picLocks noChangeAspect="1"/>
          </p:cNvPicPr>
          <p:nvPr/>
        </p:nvPicPr>
        <p:blipFill>
          <a:blip r:embed="rId2"/>
          <a:stretch>
            <a:fillRect/>
          </a:stretch>
        </p:blipFill>
        <p:spPr>
          <a:xfrm>
            <a:off x="0" y="2618349"/>
            <a:ext cx="6675120" cy="548640"/>
          </a:xfrm>
          <a:prstGeom prst="rect">
            <a:avLst/>
          </a:prstGeom>
        </p:spPr>
      </p:pic>
      <p:sp>
        <p:nvSpPr>
          <p:cNvPr id="5" name="TextBox 4">
            <a:extLst>
              <a:ext uri="{FF2B5EF4-FFF2-40B4-BE49-F238E27FC236}">
                <a16:creationId xmlns:a16="http://schemas.microsoft.com/office/drawing/2014/main" id="{8A9C565B-2F37-4E48-9C44-1091F57BF14B}"/>
              </a:ext>
            </a:extLst>
          </p:cNvPr>
          <p:cNvSpPr txBox="1"/>
          <p:nvPr/>
        </p:nvSpPr>
        <p:spPr>
          <a:xfrm>
            <a:off x="2080645" y="3244334"/>
            <a:ext cx="2513830" cy="369332"/>
          </a:xfrm>
          <a:prstGeom prst="rect">
            <a:avLst/>
          </a:prstGeom>
          <a:noFill/>
        </p:spPr>
        <p:txBody>
          <a:bodyPr wrap="none" rtlCol="0">
            <a:spAutoFit/>
          </a:bodyPr>
          <a:lstStyle/>
          <a:p>
            <a:r>
              <a:rPr lang="en-IN" dirty="0"/>
              <a:t>best variables model</a:t>
            </a:r>
          </a:p>
        </p:txBody>
      </p:sp>
      <p:pic>
        <p:nvPicPr>
          <p:cNvPr id="7" name="Picture 6">
            <a:extLst>
              <a:ext uri="{FF2B5EF4-FFF2-40B4-BE49-F238E27FC236}">
                <a16:creationId xmlns:a16="http://schemas.microsoft.com/office/drawing/2014/main" id="{E1EFADA0-059A-4697-A970-6240D4D65D15}"/>
              </a:ext>
            </a:extLst>
          </p:cNvPr>
          <p:cNvPicPr>
            <a:picLocks noChangeAspect="1"/>
          </p:cNvPicPr>
          <p:nvPr/>
        </p:nvPicPr>
        <p:blipFill>
          <a:blip r:embed="rId3"/>
          <a:stretch>
            <a:fillRect/>
          </a:stretch>
        </p:blipFill>
        <p:spPr>
          <a:xfrm>
            <a:off x="1375410" y="4686593"/>
            <a:ext cx="3924300" cy="403860"/>
          </a:xfrm>
          <a:prstGeom prst="rect">
            <a:avLst/>
          </a:prstGeom>
        </p:spPr>
      </p:pic>
      <p:sp>
        <p:nvSpPr>
          <p:cNvPr id="8" name="TextBox 7">
            <a:extLst>
              <a:ext uri="{FF2B5EF4-FFF2-40B4-BE49-F238E27FC236}">
                <a16:creationId xmlns:a16="http://schemas.microsoft.com/office/drawing/2014/main" id="{81F2D525-8AAB-418D-B1B2-71CBF1A5AD64}"/>
              </a:ext>
            </a:extLst>
          </p:cNvPr>
          <p:cNvSpPr txBox="1"/>
          <p:nvPr/>
        </p:nvSpPr>
        <p:spPr>
          <a:xfrm>
            <a:off x="1475512" y="5266593"/>
            <a:ext cx="3724096" cy="369332"/>
          </a:xfrm>
          <a:prstGeom prst="rect">
            <a:avLst/>
          </a:prstGeom>
          <a:noFill/>
        </p:spPr>
        <p:txBody>
          <a:bodyPr wrap="none" rtlCol="0">
            <a:spAutoFit/>
          </a:bodyPr>
          <a:lstStyle/>
          <a:p>
            <a:r>
              <a:rPr lang="en-IN" dirty="0"/>
              <a:t>best variables </a:t>
            </a:r>
            <a:r>
              <a:rPr lang="en-IN" dirty="0" err="1"/>
              <a:t>model_accuracy</a:t>
            </a:r>
            <a:endParaRPr lang="en-IN" dirty="0"/>
          </a:p>
        </p:txBody>
      </p:sp>
      <p:pic>
        <p:nvPicPr>
          <p:cNvPr id="10" name="Picture 9">
            <a:extLst>
              <a:ext uri="{FF2B5EF4-FFF2-40B4-BE49-F238E27FC236}">
                <a16:creationId xmlns:a16="http://schemas.microsoft.com/office/drawing/2014/main" id="{8771E66E-E96B-4685-BB2F-F15E5B5219E0}"/>
              </a:ext>
            </a:extLst>
          </p:cNvPr>
          <p:cNvPicPr>
            <a:picLocks noChangeAspect="1"/>
          </p:cNvPicPr>
          <p:nvPr/>
        </p:nvPicPr>
        <p:blipFill>
          <a:blip r:embed="rId4"/>
          <a:stretch>
            <a:fillRect/>
          </a:stretch>
        </p:blipFill>
        <p:spPr>
          <a:xfrm>
            <a:off x="6707789" y="2286000"/>
            <a:ext cx="5367879" cy="3763107"/>
          </a:xfrm>
          <a:prstGeom prst="rect">
            <a:avLst/>
          </a:prstGeom>
        </p:spPr>
      </p:pic>
      <p:sp>
        <p:nvSpPr>
          <p:cNvPr id="11" name="TextBox 10">
            <a:extLst>
              <a:ext uri="{FF2B5EF4-FFF2-40B4-BE49-F238E27FC236}">
                <a16:creationId xmlns:a16="http://schemas.microsoft.com/office/drawing/2014/main" id="{E9B76C8B-9040-4363-99BB-B7F869D4D1E2}"/>
              </a:ext>
            </a:extLst>
          </p:cNvPr>
          <p:cNvSpPr txBox="1"/>
          <p:nvPr/>
        </p:nvSpPr>
        <p:spPr>
          <a:xfrm>
            <a:off x="7281214" y="6164573"/>
            <a:ext cx="4221027" cy="369332"/>
          </a:xfrm>
          <a:prstGeom prst="rect">
            <a:avLst/>
          </a:prstGeom>
          <a:noFill/>
        </p:spPr>
        <p:txBody>
          <a:bodyPr wrap="none" rtlCol="0">
            <a:spAutoFit/>
          </a:bodyPr>
          <a:lstStyle/>
          <a:p>
            <a:r>
              <a:rPr lang="en-IN" dirty="0"/>
              <a:t>best variables </a:t>
            </a:r>
            <a:r>
              <a:rPr lang="en-IN" dirty="0" err="1"/>
              <a:t>model_accuracy</a:t>
            </a:r>
            <a:r>
              <a:rPr lang="en-IN" dirty="0"/>
              <a:t> plot</a:t>
            </a:r>
          </a:p>
        </p:txBody>
      </p:sp>
    </p:spTree>
    <p:extLst>
      <p:ext uri="{BB962C8B-B14F-4D97-AF65-F5344CB8AC3E}">
        <p14:creationId xmlns:p14="http://schemas.microsoft.com/office/powerpoint/2010/main" val="2988685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9A1BB64-45BB-454C-BDCA-949D2DE6A7C8}"/>
              </a:ext>
            </a:extLst>
          </p:cNvPr>
          <p:cNvSpPr>
            <a:spLocks noGrp="1"/>
          </p:cNvSpPr>
          <p:nvPr>
            <p:ph type="title"/>
          </p:nvPr>
        </p:nvSpPr>
        <p:spPr>
          <a:xfrm>
            <a:off x="2438954" y="5211801"/>
            <a:ext cx="7314091" cy="779529"/>
          </a:xfrm>
        </p:spPr>
        <p:txBody>
          <a:bodyPr vert="horz" lIns="91440" tIns="45720" rIns="91440" bIns="45720" rtlCol="0" anchor="b">
            <a:normAutofit/>
          </a:bodyPr>
          <a:lstStyle/>
          <a:p>
            <a:r>
              <a:rPr lang="en-IN" dirty="0"/>
              <a:t>Best variable model (contd.)</a:t>
            </a:r>
            <a:endParaRPr lang="en-US" dirty="0"/>
          </a:p>
        </p:txBody>
      </p:sp>
      <p:pic>
        <p:nvPicPr>
          <p:cNvPr id="4" name="Picture 3">
            <a:extLst>
              <a:ext uri="{FF2B5EF4-FFF2-40B4-BE49-F238E27FC236}">
                <a16:creationId xmlns:a16="http://schemas.microsoft.com/office/drawing/2014/main" id="{BE0B0E64-48B0-4ABD-B937-8A7BAA12AEFF}"/>
              </a:ext>
            </a:extLst>
          </p:cNvPr>
          <p:cNvPicPr>
            <a:picLocks noChangeAspect="1"/>
          </p:cNvPicPr>
          <p:nvPr/>
        </p:nvPicPr>
        <p:blipFill>
          <a:blip r:embed="rId2"/>
          <a:stretch>
            <a:fillRect/>
          </a:stretch>
        </p:blipFill>
        <p:spPr>
          <a:xfrm>
            <a:off x="6404653" y="278130"/>
            <a:ext cx="5092206" cy="3602736"/>
          </a:xfrm>
          <a:prstGeom prst="roundRect">
            <a:avLst>
              <a:gd name="adj" fmla="val 3876"/>
            </a:avLst>
          </a:prstGeom>
          <a:ln>
            <a:solidFill>
              <a:schemeClr val="accent1"/>
            </a:solidFill>
          </a:ln>
          <a:effectLst/>
        </p:spPr>
      </p:pic>
      <p:pic>
        <p:nvPicPr>
          <p:cNvPr id="6" name="Picture 5">
            <a:extLst>
              <a:ext uri="{FF2B5EF4-FFF2-40B4-BE49-F238E27FC236}">
                <a16:creationId xmlns:a16="http://schemas.microsoft.com/office/drawing/2014/main" id="{F17E75B8-4933-490A-9C64-5346A72EA27B}"/>
              </a:ext>
            </a:extLst>
          </p:cNvPr>
          <p:cNvPicPr>
            <a:picLocks noChangeAspect="1"/>
          </p:cNvPicPr>
          <p:nvPr/>
        </p:nvPicPr>
        <p:blipFill>
          <a:blip r:embed="rId3"/>
          <a:stretch>
            <a:fillRect/>
          </a:stretch>
        </p:blipFill>
        <p:spPr>
          <a:xfrm>
            <a:off x="810001" y="278130"/>
            <a:ext cx="5146765" cy="3602736"/>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2E6F67B9-D99B-499B-9F45-DD33F87CC29E}"/>
              </a:ext>
            </a:extLst>
          </p:cNvPr>
          <p:cNvSpPr txBox="1"/>
          <p:nvPr/>
        </p:nvSpPr>
        <p:spPr>
          <a:xfrm>
            <a:off x="1345805" y="3955167"/>
            <a:ext cx="4075155" cy="369332"/>
          </a:xfrm>
          <a:prstGeom prst="rect">
            <a:avLst/>
          </a:prstGeom>
          <a:noFill/>
        </p:spPr>
        <p:txBody>
          <a:bodyPr wrap="none" rtlCol="0">
            <a:spAutoFit/>
          </a:bodyPr>
          <a:lstStyle/>
          <a:p>
            <a:r>
              <a:rPr lang="en-IN" dirty="0"/>
              <a:t>best variables </a:t>
            </a:r>
            <a:r>
              <a:rPr lang="en-IN" dirty="0" err="1"/>
              <a:t>model_residuals</a:t>
            </a:r>
            <a:r>
              <a:rPr lang="en-IN" dirty="0"/>
              <a:t> plot</a:t>
            </a:r>
          </a:p>
        </p:txBody>
      </p:sp>
      <p:sp>
        <p:nvSpPr>
          <p:cNvPr id="8" name="TextBox 7">
            <a:extLst>
              <a:ext uri="{FF2B5EF4-FFF2-40B4-BE49-F238E27FC236}">
                <a16:creationId xmlns:a16="http://schemas.microsoft.com/office/drawing/2014/main" id="{E3E8E30A-5CB0-4F04-83C7-AB98C0583496}"/>
              </a:ext>
            </a:extLst>
          </p:cNvPr>
          <p:cNvSpPr txBox="1"/>
          <p:nvPr/>
        </p:nvSpPr>
        <p:spPr>
          <a:xfrm>
            <a:off x="7129584" y="3976672"/>
            <a:ext cx="3642344" cy="369332"/>
          </a:xfrm>
          <a:prstGeom prst="rect">
            <a:avLst/>
          </a:prstGeom>
          <a:noFill/>
        </p:spPr>
        <p:txBody>
          <a:bodyPr wrap="none" rtlCol="0">
            <a:spAutoFit/>
          </a:bodyPr>
          <a:lstStyle/>
          <a:p>
            <a:r>
              <a:rPr lang="en-IN" dirty="0"/>
              <a:t>best variables </a:t>
            </a:r>
            <a:r>
              <a:rPr lang="en-IN" dirty="0" err="1"/>
              <a:t>model_summary</a:t>
            </a:r>
            <a:endParaRPr lang="en-IN" dirty="0"/>
          </a:p>
        </p:txBody>
      </p:sp>
    </p:spTree>
    <p:extLst>
      <p:ext uri="{BB962C8B-B14F-4D97-AF65-F5344CB8AC3E}">
        <p14:creationId xmlns:p14="http://schemas.microsoft.com/office/powerpoint/2010/main" val="857596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A684-51B9-4DC0-B7AF-6239DFB5FEF1}"/>
              </a:ext>
            </a:extLst>
          </p:cNvPr>
          <p:cNvSpPr>
            <a:spLocks noGrp="1"/>
          </p:cNvSpPr>
          <p:nvPr>
            <p:ph type="title"/>
          </p:nvPr>
        </p:nvSpPr>
        <p:spPr>
          <a:xfrm>
            <a:off x="2460381" y="473565"/>
            <a:ext cx="7271238" cy="970450"/>
          </a:xfrm>
        </p:spPr>
        <p:txBody>
          <a:bodyPr/>
          <a:lstStyle/>
          <a:p>
            <a:r>
              <a:rPr lang="en-US" sz="6000" u="sng" dirty="0"/>
              <a:t>Recommendations</a:t>
            </a:r>
            <a:endParaRPr lang="en-US" sz="6000" dirty="0"/>
          </a:p>
        </p:txBody>
      </p:sp>
      <p:sp>
        <p:nvSpPr>
          <p:cNvPr id="3" name="Content Placeholder 2">
            <a:extLst>
              <a:ext uri="{FF2B5EF4-FFF2-40B4-BE49-F238E27FC236}">
                <a16:creationId xmlns:a16="http://schemas.microsoft.com/office/drawing/2014/main" id="{2DF03B0B-7B24-435F-92CD-854D76B68176}"/>
              </a:ext>
            </a:extLst>
          </p:cNvPr>
          <p:cNvSpPr>
            <a:spLocks noGrp="1"/>
          </p:cNvSpPr>
          <p:nvPr>
            <p:ph idx="1"/>
          </p:nvPr>
        </p:nvSpPr>
        <p:spPr>
          <a:xfrm>
            <a:off x="0" y="1908313"/>
            <a:ext cx="12192000" cy="4949687"/>
          </a:xfrm>
        </p:spPr>
        <p:txBody>
          <a:bodyPr>
            <a:normAutofit/>
          </a:bodyPr>
          <a:lstStyle/>
          <a:p>
            <a:pPr algn="just"/>
            <a:r>
              <a:rPr lang="en-US" sz="3200" dirty="0"/>
              <a:t>Our target form Warner Bros. can use the predicted IMDb score to understand which  casting combination of actors will help the film succeed financially.</a:t>
            </a:r>
          </a:p>
          <a:p>
            <a:pPr algn="just"/>
            <a:r>
              <a:rPr lang="en-US" sz="3200" dirty="0"/>
              <a:t>Warner Bros. can benefit from the analysis of the genres of movies that have done well in past.</a:t>
            </a:r>
          </a:p>
          <a:p>
            <a:pPr algn="just"/>
            <a:r>
              <a:rPr lang="en-US" sz="3200" dirty="0"/>
              <a:t>Warner Bros. can benefit from the analysis of directors and their respective budgets to decide what range of budget is beneficial for each director.</a:t>
            </a:r>
          </a:p>
        </p:txBody>
      </p:sp>
    </p:spTree>
    <p:extLst>
      <p:ext uri="{BB962C8B-B14F-4D97-AF65-F5344CB8AC3E}">
        <p14:creationId xmlns:p14="http://schemas.microsoft.com/office/powerpoint/2010/main" val="183026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75A4C8-0ED8-471D-BE69-6C4DBB6CEEF0}"/>
              </a:ext>
            </a:extLst>
          </p:cNvPr>
          <p:cNvSpPr>
            <a:spLocks noGrp="1"/>
          </p:cNvSpPr>
          <p:nvPr>
            <p:ph type="title"/>
          </p:nvPr>
        </p:nvSpPr>
        <p:spPr>
          <a:xfrm>
            <a:off x="8164749" y="410451"/>
            <a:ext cx="3575737" cy="1012163"/>
          </a:xfrm>
        </p:spPr>
        <p:txBody>
          <a:bodyPr vert="horz" lIns="91440" tIns="45720" rIns="91440" bIns="45720" rtlCol="0" anchor="b">
            <a:normAutofit/>
          </a:bodyPr>
          <a:lstStyle/>
          <a:p>
            <a:pPr algn="ctr"/>
            <a:r>
              <a:rPr lang="en-US" sz="3000" u="sng" dirty="0">
                <a:solidFill>
                  <a:srgbClr val="FFFFFF"/>
                </a:solidFill>
              </a:rPr>
              <a:t>Porter’s Five Forces Framework</a:t>
            </a:r>
          </a:p>
        </p:txBody>
      </p:sp>
      <p:pic>
        <p:nvPicPr>
          <p:cNvPr id="6" name="Content Placeholder 5" descr="Regal Entertainment Group hbr case study solutions &amp; analysis">
            <a:extLst>
              <a:ext uri="{FF2B5EF4-FFF2-40B4-BE49-F238E27FC236}">
                <a16:creationId xmlns:a16="http://schemas.microsoft.com/office/drawing/2014/main" id="{F72C4873-5FF0-4F88-B894-5F16AB8BD6F6}"/>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90625" y="957445"/>
            <a:ext cx="6612856" cy="4943110"/>
          </a:xfrm>
          <a:prstGeom prst="roundRect">
            <a:avLst>
              <a:gd name="adj" fmla="val 3876"/>
            </a:avLst>
          </a:prstGeom>
          <a:noFill/>
          <a:ln>
            <a:solidFill>
              <a:schemeClr val="accent1"/>
            </a:solidFill>
          </a:ln>
          <a:effectLst/>
        </p:spPr>
      </p:pic>
      <p:sp>
        <p:nvSpPr>
          <p:cNvPr id="4" name="Content Placeholder 3">
            <a:extLst>
              <a:ext uri="{FF2B5EF4-FFF2-40B4-BE49-F238E27FC236}">
                <a16:creationId xmlns:a16="http://schemas.microsoft.com/office/drawing/2014/main" id="{75BFF136-1131-4E84-8778-22CB1F19CF18}"/>
              </a:ext>
            </a:extLst>
          </p:cNvPr>
          <p:cNvSpPr>
            <a:spLocks noGrp="1"/>
          </p:cNvSpPr>
          <p:nvPr>
            <p:ph sz="half" idx="1"/>
          </p:nvPr>
        </p:nvSpPr>
        <p:spPr>
          <a:xfrm>
            <a:off x="8029845" y="1754720"/>
            <a:ext cx="3845543" cy="4914899"/>
          </a:xfrm>
        </p:spPr>
        <p:txBody>
          <a:bodyPr vert="horz" lIns="91440" tIns="45720" rIns="91440" bIns="45720" rtlCol="0" anchor="ctr">
            <a:normAutofit lnSpcReduction="10000"/>
          </a:bodyPr>
          <a:lstStyle/>
          <a:p>
            <a:pPr fontAlgn="base">
              <a:lnSpc>
                <a:spcPct val="90000"/>
              </a:lnSpc>
            </a:pPr>
            <a:r>
              <a:rPr lang="en-US" dirty="0">
                <a:solidFill>
                  <a:srgbClr val="FFFFFF"/>
                </a:solidFill>
              </a:rPr>
              <a:t>In his revolutionary article - "Five Forces that Shape Strategy", Michael Porter observed five forces that have significant impact on a firm's profitability in its industry. These five forces analysis today in business world is also known as -Porter Five Forces Analysis. The Porter Five (5) Forces are -</a:t>
            </a:r>
          </a:p>
          <a:p>
            <a:pPr lvl="0" fontAlgn="base">
              <a:lnSpc>
                <a:spcPct val="90000"/>
              </a:lnSpc>
            </a:pPr>
            <a:r>
              <a:rPr lang="en-US" dirty="0">
                <a:solidFill>
                  <a:srgbClr val="FFFFFF"/>
                </a:solidFill>
              </a:rPr>
              <a:t>Threat of New Entrants</a:t>
            </a:r>
          </a:p>
          <a:p>
            <a:pPr lvl="0" fontAlgn="base">
              <a:lnSpc>
                <a:spcPct val="90000"/>
              </a:lnSpc>
            </a:pPr>
            <a:r>
              <a:rPr lang="en-US" dirty="0">
                <a:solidFill>
                  <a:srgbClr val="FFFFFF"/>
                </a:solidFill>
              </a:rPr>
              <a:t>Bargaining Power of Suppliers</a:t>
            </a:r>
          </a:p>
          <a:p>
            <a:pPr lvl="0" fontAlgn="base">
              <a:lnSpc>
                <a:spcPct val="90000"/>
              </a:lnSpc>
            </a:pPr>
            <a:r>
              <a:rPr lang="en-US" dirty="0">
                <a:solidFill>
                  <a:srgbClr val="FFFFFF"/>
                </a:solidFill>
              </a:rPr>
              <a:t>Bargaining Power of Buyers</a:t>
            </a:r>
          </a:p>
          <a:p>
            <a:pPr lvl="0" fontAlgn="base">
              <a:lnSpc>
                <a:spcPct val="90000"/>
              </a:lnSpc>
            </a:pPr>
            <a:r>
              <a:rPr lang="en-US" dirty="0">
                <a:solidFill>
                  <a:srgbClr val="FFFFFF"/>
                </a:solidFill>
              </a:rPr>
              <a:t>Threat from Substitute Products</a:t>
            </a:r>
          </a:p>
          <a:p>
            <a:pPr lvl="0" fontAlgn="base">
              <a:lnSpc>
                <a:spcPct val="90000"/>
              </a:lnSpc>
            </a:pPr>
            <a:r>
              <a:rPr lang="en-US" dirty="0">
                <a:solidFill>
                  <a:srgbClr val="FFFFFF"/>
                </a:solidFill>
              </a:rPr>
              <a:t>Rivalry among the existing players.</a:t>
            </a:r>
          </a:p>
          <a:p>
            <a:pPr>
              <a:lnSpc>
                <a:spcPct val="90000"/>
              </a:lnSpc>
            </a:pPr>
            <a:endParaRPr lang="en-US" sz="1400" dirty="0">
              <a:solidFill>
                <a:srgbClr val="FFFFFF"/>
              </a:solidFill>
            </a:endParaRPr>
          </a:p>
        </p:txBody>
      </p:sp>
    </p:spTree>
    <p:extLst>
      <p:ext uri="{BB962C8B-B14F-4D97-AF65-F5344CB8AC3E}">
        <p14:creationId xmlns:p14="http://schemas.microsoft.com/office/powerpoint/2010/main" val="18641754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58C707-AA1B-4BF9-A7D9-281AC63FE7A5}"/>
              </a:ext>
            </a:extLst>
          </p:cNvPr>
          <p:cNvSpPr>
            <a:spLocks noGrp="1"/>
          </p:cNvSpPr>
          <p:nvPr>
            <p:ph type="title"/>
          </p:nvPr>
        </p:nvSpPr>
        <p:spPr>
          <a:xfrm>
            <a:off x="390144" y="2464830"/>
            <a:ext cx="3856716" cy="1755165"/>
          </a:xfrm>
        </p:spPr>
        <p:txBody>
          <a:bodyPr vert="horz" lIns="91440" tIns="45720" rIns="91440" bIns="45720" rtlCol="0" anchor="t">
            <a:normAutofit/>
          </a:bodyPr>
          <a:lstStyle/>
          <a:p>
            <a:pPr algn="ctr"/>
            <a:r>
              <a:rPr lang="en-US" sz="4400" dirty="0"/>
              <a:t>1. </a:t>
            </a:r>
            <a:r>
              <a:rPr lang="en-US" sz="4400" u="sng" dirty="0"/>
              <a:t>Threat of New Entrants</a:t>
            </a:r>
          </a:p>
        </p:txBody>
      </p:sp>
      <p:pic>
        <p:nvPicPr>
          <p:cNvPr id="13" name="Content Placeholder 12">
            <a:extLst>
              <a:ext uri="{FF2B5EF4-FFF2-40B4-BE49-F238E27FC236}">
                <a16:creationId xmlns:a16="http://schemas.microsoft.com/office/drawing/2014/main" id="{9D4663CD-D823-4091-9739-DEBDECD40528}"/>
              </a:ext>
            </a:extLst>
          </p:cNvPr>
          <p:cNvPicPr>
            <a:picLocks noGrp="1" noChangeAspect="1"/>
          </p:cNvPicPr>
          <p:nvPr>
            <p:ph sz="half" idx="1"/>
          </p:nvPr>
        </p:nvPicPr>
        <p:blipFill>
          <a:blip r:embed="rId3"/>
          <a:stretch>
            <a:fillRect/>
          </a:stretch>
        </p:blipFill>
        <p:spPr>
          <a:xfrm>
            <a:off x="5280472" y="707269"/>
            <a:ext cx="6268062" cy="527028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020678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BD8843-30E4-47C5-AAE3-9331E748D0D2}"/>
              </a:ext>
            </a:extLst>
          </p:cNvPr>
          <p:cNvSpPr/>
          <p:nvPr/>
        </p:nvSpPr>
        <p:spPr>
          <a:xfrm>
            <a:off x="0" y="541515"/>
            <a:ext cx="12115800" cy="5863144"/>
          </a:xfrm>
          <a:prstGeom prst="rect">
            <a:avLst/>
          </a:prstGeom>
        </p:spPr>
        <p:txBody>
          <a:bodyPr wrap="square">
            <a:spAutoFit/>
          </a:bodyPr>
          <a:lstStyle/>
          <a:p>
            <a:pPr algn="just">
              <a:spcAft>
                <a:spcPts val="1350"/>
              </a:spcAft>
            </a:pPr>
            <a:r>
              <a:rPr lang="en-US" sz="2000" b="1" dirty="0">
                <a:latin typeface="Arial" panose="020B0604020202020204" pitchFamily="34" charset="0"/>
                <a:ea typeface="Times New Roman" panose="02020603050405020304" pitchFamily="18" charset="0"/>
              </a:rPr>
              <a:t>Threat of New Entrants</a:t>
            </a:r>
            <a:r>
              <a:rPr lang="en-US" sz="2000" dirty="0">
                <a:latin typeface="Arial" panose="020B0604020202020204" pitchFamily="34" charset="0"/>
                <a:ea typeface="Times New Roman" panose="02020603050405020304" pitchFamily="18" charset="0"/>
              </a:rPr>
              <a:t>…Prior to the current digital age, there was little threat to the movie making industry. There were a handful of powerful studios who for the most part dictated who was allowed to participate and who was not. The cost of Movie Stars, sets, payrolls, equipment and the risk of loss, combined with the fickle tastes of a theater going public made the industry a large risk. To offset that risk, a large expense was required to generate success in the first few weeks of the movie’s release in the form of advertising. Therefore, it took large pools of capital and many investors to spread out the risk. Making this a high barrier to entry.</a:t>
            </a:r>
            <a:endParaRPr lang="en-US" sz="2000" dirty="0">
              <a:latin typeface="Times New Roman" panose="02020603050405020304" pitchFamily="18" charset="0"/>
              <a:ea typeface="Times New Roman" panose="02020603050405020304" pitchFamily="18" charset="0"/>
            </a:endParaRPr>
          </a:p>
          <a:p>
            <a:pPr algn="just">
              <a:spcAft>
                <a:spcPts val="1350"/>
              </a:spcAft>
            </a:pPr>
            <a:r>
              <a:rPr lang="en-US" sz="2000" dirty="0">
                <a:latin typeface="Arial" panose="020B0604020202020204" pitchFamily="34" charset="0"/>
                <a:ea typeface="Times New Roman" panose="02020603050405020304" pitchFamily="18" charset="0"/>
              </a:rPr>
              <a:t>Today…There are more low budget and independent movies finding acceptance among a larger audience. The reason? The long tail generated by the internet. Many examples of lower budget films achieving success in profits versus box office receipts exist. </a:t>
            </a:r>
          </a:p>
          <a:p>
            <a:pPr>
              <a:spcAft>
                <a:spcPts val="1350"/>
              </a:spcAft>
            </a:pPr>
            <a:r>
              <a:rPr lang="en-US" sz="2000" b="1" dirty="0">
                <a:latin typeface="Arial" panose="020B0604020202020204" pitchFamily="34" charset="0"/>
                <a:ea typeface="Times New Roman" panose="02020603050405020304" pitchFamily="18" charset="0"/>
                <a:hlinkClick r:id="rId2" tooltip="The Numbers - Movie Budgets">
                  <a:extLst>
                    <a:ext uri="{A12FA001-AC4F-418D-AE19-62706E023703}">
                      <ahyp:hlinkClr xmlns:ahyp="http://schemas.microsoft.com/office/drawing/2018/hyperlinkcolor" val="tx"/>
                    </a:ext>
                  </a:extLst>
                </a:hlinkClick>
              </a:rPr>
              <a:t>http://www.the-numbers.com/movies/records/budgets.php</a:t>
            </a:r>
            <a:r>
              <a:rPr lang="en-US" sz="2000" dirty="0">
                <a:latin typeface="Arial" panose="020B0604020202020204" pitchFamily="34" charset="0"/>
                <a:ea typeface="Times New Roman" panose="02020603050405020304" pitchFamily="18" charset="0"/>
              </a:rPr>
              <a:t> </a:t>
            </a:r>
          </a:p>
          <a:p>
            <a:pPr algn="just">
              <a:spcAft>
                <a:spcPts val="1350"/>
              </a:spcAft>
            </a:pPr>
            <a:r>
              <a:rPr lang="en-US" sz="2000" dirty="0">
                <a:latin typeface="Arial" panose="020B0604020202020204" pitchFamily="34" charset="0"/>
                <a:ea typeface="Times New Roman" panose="02020603050405020304" pitchFamily="18" charset="0"/>
              </a:rPr>
              <a:t>These examples are due to reasons beyond a good story line. It’s because the scope of information we as individuals can take in has broadened. The internet allows us to seek out avenues of entertainment beyond the mainstream movie. Anyone with a good story, willing actors and a creative entrepreneurial talent can make a movie, and use a social media campaign. The definition of the movie going industry is widening its boundaries to entertainment and the industry finds itself competing against new entrants with lower barriers of entry.</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0227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8</TotalTime>
  <Words>1609</Words>
  <Application>Microsoft Office PowerPoint</Application>
  <PresentationFormat>Widescreen</PresentationFormat>
  <Paragraphs>303</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Century Gothic</vt:lpstr>
      <vt:lpstr>Georgia</vt:lpstr>
      <vt:lpstr>inherit</vt:lpstr>
      <vt:lpstr>Montserrat</vt:lpstr>
      <vt:lpstr>Times New Roman</vt:lpstr>
      <vt:lpstr>Wingdings 2</vt:lpstr>
      <vt:lpstr>Quotable</vt:lpstr>
      <vt:lpstr>  BUAN 6356 Project Report </vt:lpstr>
      <vt:lpstr>     Predicting the Revenue of Movies using IMDb data </vt:lpstr>
      <vt:lpstr>Overview of Project</vt:lpstr>
      <vt:lpstr>Course Of Action</vt:lpstr>
      <vt:lpstr>Business Understanding</vt:lpstr>
      <vt:lpstr>Movie Production Industry Analysis</vt:lpstr>
      <vt:lpstr>Porter’s Five Forces Framework</vt:lpstr>
      <vt:lpstr>1. Threat of New Entrants</vt:lpstr>
      <vt:lpstr>PowerPoint Presentation</vt:lpstr>
      <vt:lpstr>2. Bargaining power of buyers </vt:lpstr>
      <vt:lpstr>1. Threat of  Substitute Products</vt:lpstr>
      <vt:lpstr> </vt:lpstr>
      <vt:lpstr>4. Bargaining power of suppliers </vt:lpstr>
      <vt:lpstr>5. Rivalry among existing competitors</vt:lpstr>
      <vt:lpstr>Warner Bros. Overview</vt:lpstr>
      <vt:lpstr>PowerPoint Presentation</vt:lpstr>
      <vt:lpstr>PowerPoint Presentation</vt:lpstr>
      <vt:lpstr>PowerPoint Presentation</vt:lpstr>
      <vt:lpstr>Warner Bros. SWOT Analysis</vt:lpstr>
      <vt:lpstr>1. Strengths</vt:lpstr>
      <vt:lpstr>2. Weaknesses</vt:lpstr>
      <vt:lpstr>3. Opportunities</vt:lpstr>
      <vt:lpstr>4. Threats</vt:lpstr>
      <vt:lpstr>5. Competitors</vt:lpstr>
      <vt:lpstr>The Dataset : IMDB 5000 Movies</vt:lpstr>
      <vt:lpstr>PowerPoint Presentation</vt:lpstr>
      <vt:lpstr>Data Analysis and Understanding</vt:lpstr>
      <vt:lpstr>Data Analysis and Understanding</vt:lpstr>
      <vt:lpstr>Data Analysis and Understanding</vt:lpstr>
      <vt:lpstr>Summary of the Dataset : Descriptive Statistics</vt:lpstr>
      <vt:lpstr>Descriptive Statistics after cleaning the data</vt:lpstr>
      <vt:lpstr>Box Plot of IMDB score vs country </vt:lpstr>
      <vt:lpstr>Scatter plot matrix</vt:lpstr>
      <vt:lpstr>Bar Plot</vt:lpstr>
      <vt:lpstr>Correlation</vt:lpstr>
      <vt:lpstr>Number of movies by year</vt:lpstr>
      <vt:lpstr>Average IMDB score by year</vt:lpstr>
      <vt:lpstr>Average IMDB rating by content rating</vt:lpstr>
      <vt:lpstr>IMDB score by top 20 directors</vt:lpstr>
      <vt:lpstr>IMDB score by top 20 directors after 2000</vt:lpstr>
      <vt:lpstr>Top 3 highest gross movies of each year from 2010-2016</vt:lpstr>
      <vt:lpstr>Top 3 highest gross movies of each year from 2010-2016 (contd.)</vt:lpstr>
      <vt:lpstr>Top 3 highest gross movies of each year from 2010-2016 (contd.)</vt:lpstr>
      <vt:lpstr>Top 3 highest gross movies of each year from 2010-2016 (contd.)</vt:lpstr>
      <vt:lpstr>Top 20 profitable movies</vt:lpstr>
      <vt:lpstr>Top 20 profitable movies based on Return on Investment</vt:lpstr>
      <vt:lpstr>Commercial success vs critical acclaim</vt:lpstr>
      <vt:lpstr>IMDB score vs Facebook likes</vt:lpstr>
      <vt:lpstr>IMDB rating vs number of votes</vt:lpstr>
      <vt:lpstr>Data Modeling </vt:lpstr>
      <vt:lpstr>Data Modeling </vt:lpstr>
      <vt:lpstr>Data Modeling </vt:lpstr>
      <vt:lpstr>Build the  model: 1st variable model</vt:lpstr>
      <vt:lpstr>1st variable model (contd.)</vt:lpstr>
      <vt:lpstr>2nd variable model</vt:lpstr>
      <vt:lpstr>2nd variable model (contd.)</vt:lpstr>
      <vt:lpstr>3rd variable model</vt:lpstr>
      <vt:lpstr>3rd variable model (contd.)</vt:lpstr>
      <vt:lpstr>Regression Subsets</vt:lpstr>
      <vt:lpstr>Best variable model</vt:lpstr>
      <vt:lpstr>Best variable model (contd.)</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BUAN 6356 Project Report </dc:title>
  <dc:creator>Shinde, Priyank M</dc:creator>
  <cp:lastModifiedBy>newsoft</cp:lastModifiedBy>
  <cp:revision>4</cp:revision>
  <dcterms:created xsi:type="dcterms:W3CDTF">2019-04-23T03:56:04Z</dcterms:created>
  <dcterms:modified xsi:type="dcterms:W3CDTF">2019-04-23T04:58:31Z</dcterms:modified>
</cp:coreProperties>
</file>